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335" r:id="rId3"/>
    <p:sldId id="288" r:id="rId4"/>
    <p:sldId id="287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57" r:id="rId13"/>
    <p:sldId id="296" r:id="rId14"/>
    <p:sldId id="297" r:id="rId15"/>
    <p:sldId id="331" r:id="rId16"/>
    <p:sldId id="299" r:id="rId17"/>
    <p:sldId id="300" r:id="rId18"/>
    <p:sldId id="302" r:id="rId19"/>
    <p:sldId id="332" r:id="rId20"/>
    <p:sldId id="304" r:id="rId21"/>
    <p:sldId id="336" r:id="rId22"/>
    <p:sldId id="306" r:id="rId23"/>
    <p:sldId id="307" r:id="rId24"/>
    <p:sldId id="308" r:id="rId25"/>
    <p:sldId id="309" r:id="rId26"/>
    <p:sldId id="311" r:id="rId27"/>
    <p:sldId id="310" r:id="rId28"/>
    <p:sldId id="269" r:id="rId29"/>
    <p:sldId id="312" r:id="rId30"/>
    <p:sldId id="313" r:id="rId31"/>
    <p:sldId id="314" r:id="rId32"/>
    <p:sldId id="315" r:id="rId33"/>
    <p:sldId id="316" r:id="rId34"/>
    <p:sldId id="317" r:id="rId35"/>
    <p:sldId id="319" r:id="rId36"/>
    <p:sldId id="318" r:id="rId37"/>
    <p:sldId id="320" r:id="rId38"/>
    <p:sldId id="321" r:id="rId39"/>
    <p:sldId id="322" r:id="rId40"/>
    <p:sldId id="330" r:id="rId41"/>
    <p:sldId id="324" r:id="rId42"/>
    <p:sldId id="325" r:id="rId43"/>
    <p:sldId id="327" r:id="rId44"/>
    <p:sldId id="328" r:id="rId45"/>
    <p:sldId id="329" r:id="rId46"/>
    <p:sldId id="334" r:id="rId47"/>
    <p:sldId id="33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FF1D"/>
    <a:srgbClr val="00009A"/>
    <a:srgbClr val="A20000"/>
    <a:srgbClr val="FFD54F"/>
    <a:srgbClr val="1F8200"/>
    <a:srgbClr val="39EE00"/>
    <a:srgbClr val="0000D6"/>
    <a:srgbClr val="CC0000"/>
    <a:srgbClr val="0000C0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231" autoAdjust="0"/>
  </p:normalViewPr>
  <p:slideViewPr>
    <p:cSldViewPr snapToGrid="0">
      <p:cViewPr varScale="1">
        <p:scale>
          <a:sx n="69" d="100"/>
          <a:sy n="69" d="100"/>
        </p:scale>
        <p:origin x="13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A7DAD-1E60-4414-9F29-527CF0DB09B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8A3D-41C3-4C3E-94D0-2B5E428E6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7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0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ction Button: Beginning 7">
            <a:hlinkClick r:id="" action="ppaction://hlinkshowjump?jump=endshow" highlightClick="1"/>
          </p:cNvPr>
          <p:cNvSpPr/>
          <p:nvPr userDrawn="1"/>
        </p:nvSpPr>
        <p:spPr>
          <a:xfrm>
            <a:off x="8682382" y="244131"/>
            <a:ext cx="274320" cy="228600"/>
          </a:xfrm>
          <a:prstGeom prst="actionButtonBeginning">
            <a:avLst/>
          </a:prstGeom>
          <a:solidFill>
            <a:srgbClr val="680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8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5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77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7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06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48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99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03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03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80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40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9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3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6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4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44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2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60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3" name="Bevel 52"/>
          <p:cNvSpPr/>
          <p:nvPr userDrawn="1"/>
        </p:nvSpPr>
        <p:spPr>
          <a:xfrm>
            <a:off x="76200" y="128052"/>
            <a:ext cx="8982456" cy="6616170"/>
          </a:xfrm>
          <a:prstGeom prst="bevel">
            <a:avLst>
              <a:gd name="adj" fmla="val 947"/>
            </a:avLst>
          </a:prstGeom>
          <a:gradFill flip="none" rotWithShape="1">
            <a:gsLst>
              <a:gs pos="0">
                <a:schemeClr val="bg1"/>
              </a:gs>
              <a:gs pos="90000">
                <a:srgbClr val="FFFFD9"/>
              </a:gs>
              <a:gs pos="99000">
                <a:srgbClr val="FFFF8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rgbClr val="E2AC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 userDrawn="1"/>
        </p:nvSpPr>
        <p:spPr>
          <a:xfrm>
            <a:off x="101508" y="141700"/>
            <a:ext cx="8943500" cy="6593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4028" y="276126"/>
            <a:ext cx="8686800" cy="630936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 descr="G:\Clip art\Button-Close-icon.png">
            <a:hlinkClick r:id="" action="ppaction://hlinkshowjump?jump=firstslide"/>
            <a:hlinkHover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1848" y="31144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Left Arrow 43">
            <a:hlinkClick r:id="rId3" action="ppaction://hlinksldjump"/>
          </p:cNvPr>
          <p:cNvSpPr/>
          <p:nvPr userDrawn="1"/>
        </p:nvSpPr>
        <p:spPr>
          <a:xfrm>
            <a:off x="8598085" y="6354503"/>
            <a:ext cx="274320" cy="210312"/>
          </a:xfrm>
          <a:prstGeom prst="leftArrow">
            <a:avLst>
              <a:gd name="adj1" fmla="val 50000"/>
              <a:gd name="adj2" fmla="val 526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7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ction Button: Beginning 7">
            <a:hlinkClick r:id="" action="ppaction://hlinkshowjump?jump=endshow" highlightClick="1"/>
          </p:cNvPr>
          <p:cNvSpPr/>
          <p:nvPr userDrawn="1"/>
        </p:nvSpPr>
        <p:spPr>
          <a:xfrm>
            <a:off x="8819542" y="97595"/>
            <a:ext cx="274320" cy="228600"/>
          </a:xfrm>
          <a:prstGeom prst="actionButtonBeginning">
            <a:avLst/>
          </a:prstGeom>
          <a:solidFill>
            <a:srgbClr val="680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1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0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661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76.png"/><Relationship Id="rId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9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2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slide" Target="slide9.xml"/><Relationship Id="rId21" Type="http://schemas.openxmlformats.org/officeDocument/2006/relationships/slide" Target="slide18.xml"/><Relationship Id="rId34" Type="http://schemas.openxmlformats.org/officeDocument/2006/relationships/image" Target="../media/image21.png"/><Relationship Id="rId42" Type="http://schemas.openxmlformats.org/officeDocument/2006/relationships/image" Target="../media/image25.png"/><Relationship Id="rId47" Type="http://schemas.openxmlformats.org/officeDocument/2006/relationships/slide" Target="slide5.xml"/><Relationship Id="rId50" Type="http://schemas.openxmlformats.org/officeDocument/2006/relationships/image" Target="../media/image29.png"/><Relationship Id="rId55" Type="http://schemas.openxmlformats.org/officeDocument/2006/relationships/slide" Target="slide34.xml"/><Relationship Id="rId7" Type="http://schemas.openxmlformats.org/officeDocument/2006/relationships/slide" Target="slide25.xml"/><Relationship Id="rId2" Type="http://schemas.openxmlformats.org/officeDocument/2006/relationships/image" Target="../media/image5.jpeg"/><Relationship Id="rId16" Type="http://schemas.openxmlformats.org/officeDocument/2006/relationships/image" Target="../media/image12.png"/><Relationship Id="rId29" Type="http://schemas.openxmlformats.org/officeDocument/2006/relationships/slide" Target="slide14.xml"/><Relationship Id="rId11" Type="http://schemas.openxmlformats.org/officeDocument/2006/relationships/slide" Target="slide23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slide" Target="slide10.xml"/><Relationship Id="rId40" Type="http://schemas.openxmlformats.org/officeDocument/2006/relationships/image" Target="../media/image24.png"/><Relationship Id="rId45" Type="http://schemas.openxmlformats.org/officeDocument/2006/relationships/slide" Target="slide6.xml"/><Relationship Id="rId53" Type="http://schemas.openxmlformats.org/officeDocument/2006/relationships/slide" Target="slide41.xml"/><Relationship Id="rId58" Type="http://schemas.openxmlformats.org/officeDocument/2006/relationships/image" Target="../media/image31.png"/><Relationship Id="rId5" Type="http://schemas.openxmlformats.org/officeDocument/2006/relationships/slide" Target="slide26.xml"/><Relationship Id="rId19" Type="http://schemas.openxmlformats.org/officeDocument/2006/relationships/slide" Target="slide19.xml"/><Relationship Id="rId4" Type="http://schemas.openxmlformats.org/officeDocument/2006/relationships/image" Target="../media/image6.png"/><Relationship Id="rId9" Type="http://schemas.openxmlformats.org/officeDocument/2006/relationships/slide" Target="slide24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slide" Target="slide15.xml"/><Relationship Id="rId30" Type="http://schemas.openxmlformats.org/officeDocument/2006/relationships/image" Target="../media/image19.png"/><Relationship Id="rId35" Type="http://schemas.openxmlformats.org/officeDocument/2006/relationships/slide" Target="slide11.xml"/><Relationship Id="rId43" Type="http://schemas.openxmlformats.org/officeDocument/2006/relationships/slide" Target="slide7.xml"/><Relationship Id="rId48" Type="http://schemas.openxmlformats.org/officeDocument/2006/relationships/image" Target="../media/image28.png"/><Relationship Id="rId56" Type="http://schemas.openxmlformats.org/officeDocument/2006/relationships/slide" Target="slide31.xml"/><Relationship Id="rId8" Type="http://schemas.openxmlformats.org/officeDocument/2006/relationships/image" Target="../media/image8.png"/><Relationship Id="rId51" Type="http://schemas.openxmlformats.org/officeDocument/2006/relationships/slide" Target="slide3.xml"/><Relationship Id="rId3" Type="http://schemas.openxmlformats.org/officeDocument/2006/relationships/slide" Target="slide27.xml"/><Relationship Id="rId12" Type="http://schemas.openxmlformats.org/officeDocument/2006/relationships/image" Target="../media/image10.png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12.xml"/><Relationship Id="rId38" Type="http://schemas.openxmlformats.org/officeDocument/2006/relationships/image" Target="../media/image23.png"/><Relationship Id="rId46" Type="http://schemas.openxmlformats.org/officeDocument/2006/relationships/image" Target="../media/image27.png"/><Relationship Id="rId20" Type="http://schemas.openxmlformats.org/officeDocument/2006/relationships/image" Target="../media/image14.png"/><Relationship Id="rId41" Type="http://schemas.openxmlformats.org/officeDocument/2006/relationships/slide" Target="slide8.xml"/><Relationship Id="rId54" Type="http://schemas.openxmlformats.org/officeDocument/2006/relationships/slide" Target="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5" Type="http://schemas.openxmlformats.org/officeDocument/2006/relationships/slide" Target="slide21.xml"/><Relationship Id="rId23" Type="http://schemas.openxmlformats.org/officeDocument/2006/relationships/slide" Target="slide17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49" Type="http://schemas.openxmlformats.org/officeDocument/2006/relationships/slide" Target="slide4.xml"/><Relationship Id="rId57" Type="http://schemas.openxmlformats.org/officeDocument/2006/relationships/slide" Target="slide28.xml"/><Relationship Id="rId10" Type="http://schemas.openxmlformats.org/officeDocument/2006/relationships/image" Target="../media/image9.png"/><Relationship Id="rId31" Type="http://schemas.openxmlformats.org/officeDocument/2006/relationships/slide" Target="slide13.xml"/><Relationship Id="rId44" Type="http://schemas.openxmlformats.org/officeDocument/2006/relationships/image" Target="../media/image26.png"/><Relationship Id="rId52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2.png"/><Relationship Id="rId7" Type="http://schemas.openxmlformats.org/officeDocument/2006/relationships/image" Target="../media/image1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23.png"/><Relationship Id="rId9" Type="http://schemas.openxmlformats.org/officeDocument/2006/relationships/image" Target="../media/image1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46.png"/><Relationship Id="rId3" Type="http://schemas.openxmlformats.org/officeDocument/2006/relationships/image" Target="../media/image7.png"/><Relationship Id="rId7" Type="http://schemas.openxmlformats.org/officeDocument/2006/relationships/image" Target="../media/image1400.png"/><Relationship Id="rId12" Type="http://schemas.openxmlformats.org/officeDocument/2006/relationships/image" Target="../media/image145.png"/><Relationship Id="rId2" Type="http://schemas.openxmlformats.org/officeDocument/2006/relationships/slide" Target="slide24.xml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30.png"/><Relationship Id="rId11" Type="http://schemas.openxmlformats.org/officeDocument/2006/relationships/image" Target="../media/image144.png"/><Relationship Id="rId5" Type="http://schemas.openxmlformats.org/officeDocument/2006/relationships/image" Target="../media/image142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image" Target="../media/image141.png"/><Relationship Id="rId9" Type="http://schemas.openxmlformats.org/officeDocument/2006/relationships/image" Target="../media/image1420.png"/><Relationship Id="rId14" Type="http://schemas.openxmlformats.org/officeDocument/2006/relationships/image" Target="../media/image1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050.png"/><Relationship Id="rId7" Type="http://schemas.openxmlformats.org/officeDocument/2006/relationships/image" Target="../media/image15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3" Type="http://schemas.openxmlformats.org/officeDocument/2006/relationships/image" Target="../media/image1170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29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29.png"/><Relationship Id="rId7" Type="http://schemas.openxmlformats.org/officeDocument/2006/relationships/image" Target="../media/image190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88.png"/><Relationship Id="rId10" Type="http://schemas.openxmlformats.org/officeDocument/2006/relationships/image" Target="../media/image193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95.png"/><Relationship Id="rId7" Type="http://schemas.openxmlformats.org/officeDocument/2006/relationships/image" Target="../media/image19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70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Relationship Id="rId9" Type="http://schemas.openxmlformats.org/officeDocument/2006/relationships/image" Target="../media/image19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6.pn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12" Type="http://schemas.openxmlformats.org/officeDocument/2006/relationships/image" Target="../media/image215.png"/><Relationship Id="rId2" Type="http://schemas.openxmlformats.org/officeDocument/2006/relationships/image" Target="../media/image28.png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5" Type="http://schemas.openxmlformats.org/officeDocument/2006/relationships/image" Target="../media/image208.png"/><Relationship Id="rId15" Type="http://schemas.openxmlformats.org/officeDocument/2006/relationships/image" Target="../media/image218.png"/><Relationship Id="rId10" Type="http://schemas.openxmlformats.org/officeDocument/2006/relationships/image" Target="../media/image213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Relationship Id="rId14" Type="http://schemas.openxmlformats.org/officeDocument/2006/relationships/image" Target="../media/image2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10" Type="http://schemas.openxmlformats.org/officeDocument/2006/relationships/image" Target="../media/image235.png"/><Relationship Id="rId4" Type="http://schemas.openxmlformats.org/officeDocument/2006/relationships/image" Target="../media/image229.png"/><Relationship Id="rId9" Type="http://schemas.openxmlformats.org/officeDocument/2006/relationships/image" Target="../media/image2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0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eginning 5">
            <a:hlinkClick r:id="" action="ppaction://hlinkshowjump?jump=endshow" highlightClick="1"/>
          </p:cNvPr>
          <p:cNvSpPr/>
          <p:nvPr/>
        </p:nvSpPr>
        <p:spPr>
          <a:xfrm>
            <a:off x="8652886" y="303123"/>
            <a:ext cx="274320" cy="228600"/>
          </a:xfrm>
          <a:prstGeom prst="actionButtonBeginning">
            <a:avLst/>
          </a:prstGeom>
          <a:solidFill>
            <a:srgbClr val="680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701" b="8786"/>
          <a:stretch/>
        </p:blipFill>
        <p:spPr>
          <a:xfrm>
            <a:off x="2313145" y="471947"/>
            <a:ext cx="4340728" cy="1297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306" y="1769806"/>
            <a:ext cx="5962405" cy="1322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13897"/>
          <a:stretch/>
        </p:blipFill>
        <p:spPr>
          <a:xfrm>
            <a:off x="1270023" y="3461023"/>
            <a:ext cx="6944830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5" y="441466"/>
            <a:ext cx="735837" cy="70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3485" y="454145"/>
            <a:ext cx="7171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2800" b="1" dirty="0">
                <a:solidFill>
                  <a:srgbClr val="0000C0"/>
                </a:solidFill>
                <a:ea typeface="Calibri"/>
              </a:rPr>
              <a:t>මෙහි දැක්වෙන චතුරස්‍රවලින් සමාන්තරාස්‍රයක් විය නොහැකි චතුරස්‍රය නම්කරන්න.</a:t>
            </a:r>
            <a:endParaRPr lang="en-US" sz="2800" b="1" dirty="0">
              <a:solidFill>
                <a:srgbClr val="000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14381" y="5744932"/>
                <a:ext cx="1011815" cy="658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30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𝑷𝑸𝑹𝑺</m:t>
                      </m:r>
                    </m:oMath>
                  </m:oMathPara>
                </a14:m>
                <a:endParaRPr lang="en-US" sz="2000" b="1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381" y="5744932"/>
                <a:ext cx="1011815" cy="658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236157" y="5129323"/>
            <a:ext cx="5966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i-LK" sz="2400" b="1" smtClean="0"/>
              <a:t>සම්මුඛ පාද යුගලයක් සමාන හා සමාන්තර වීම </a:t>
            </a:r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868238" y="2830639"/>
            <a:ext cx="6723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i-LK" sz="2400" b="1" smtClean="0">
                <a:solidFill>
                  <a:srgbClr val="820000"/>
                </a:solidFill>
              </a:rPr>
              <a:t>චතුරස්‍රයක් සමාන්තරාස්‍රයක් වීමට තිබිය යුතු අවශ්‍යතා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6157" y="3406401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i-LK" sz="2400" b="1"/>
              <a:t>සමමුඛ පාද සමාන වීම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6157" y="3828193"/>
            <a:ext cx="3578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i-LK" sz="2400" b="1"/>
              <a:t>සම්මුඛ කෝණ සමාන වීම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36157" y="4253700"/>
            <a:ext cx="3610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i-LK" sz="2400" b="1"/>
              <a:t>සම්මුඛ පාද සමාන්තර වීම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36157" y="4674330"/>
            <a:ext cx="4293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i-LK" sz="2400" b="1"/>
              <a:t>විකර්ණ එකිනෙක සමච්ඡේද වීම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 r="32922"/>
          <a:stretch/>
        </p:blipFill>
        <p:spPr bwMode="auto">
          <a:xfrm>
            <a:off x="3620313" y="1318722"/>
            <a:ext cx="2452255" cy="1620526"/>
          </a:xfrm>
          <a:prstGeom prst="rect">
            <a:avLst/>
          </a:prstGeom>
          <a:noFill/>
        </p:spPr>
      </p:pic>
      <p:pic>
        <p:nvPicPr>
          <p:cNvPr id="16" name="Picture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0"/>
          <a:stretch/>
        </p:blipFill>
        <p:spPr bwMode="auto">
          <a:xfrm>
            <a:off x="6193563" y="1301653"/>
            <a:ext cx="2360665" cy="1620526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827"/>
          <a:stretch/>
        </p:blipFill>
        <p:spPr bwMode="auto">
          <a:xfrm>
            <a:off x="989883" y="1315508"/>
            <a:ext cx="2654440" cy="16205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20267" y="5744932"/>
            <a:ext cx="359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solidFill>
                  <a:srgbClr val="00009A"/>
                </a:solidFill>
              </a:rPr>
              <a:t>සමාන්</a:t>
            </a:r>
            <a:r>
              <a:rPr lang="si-LK" sz="2400" b="1" smtClean="0">
                <a:solidFill>
                  <a:srgbClr val="00009A"/>
                </a:solidFill>
              </a:rPr>
              <a:t>තරාස්‍රයක් නොවන්නේ</a:t>
            </a:r>
            <a:endParaRPr lang="en-US" sz="2400">
              <a:solidFill>
                <a:srgbClr val="000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5" grpId="0"/>
      <p:bldP spid="6" grpId="0"/>
      <p:bldP spid="13" grpId="0"/>
      <p:bldP spid="1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178" y="418377"/>
            <a:ext cx="737680" cy="701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30036" y="574686"/>
                <a:ext cx="7038109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වක්‍ර පෘෂ්ඨ වර්ගඵලය</a:t>
                </a:r>
                <a:r>
                  <a:rPr lang="si-LK" sz="2400" b="1">
                    <a:solidFill>
                      <a:srgbClr val="0000C0"/>
                    </a:solidFill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𝟖𝟖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ක් වන ඍජු සිලින්ඩරයක ආධාරකයේ අරය</a:t>
                </a:r>
                <a:r>
                  <a:rPr lang="si-LK" sz="2400" b="1">
                    <a:solidFill>
                      <a:srgbClr val="0000C0"/>
                    </a:solidFill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𝟕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𝒄𝒎</m:t>
                    </m:r>
                  </m:oMath>
                </a14:m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ක් නම් එහි උස සොයන්න.</a:t>
                </a:r>
                <a:r>
                  <a:rPr lang="si-LK" sz="2400" b="1">
                    <a:solidFill>
                      <a:srgbClr val="0000C0"/>
                    </a:solidFill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en-US" sz="2400" b="1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036" y="574686"/>
                <a:ext cx="7038109" cy="839332"/>
              </a:xfrm>
              <a:prstGeom prst="rect">
                <a:avLst/>
              </a:prstGeom>
              <a:blipFill>
                <a:blip r:embed="rId3" cstate="print"/>
                <a:stretch>
                  <a:fillRect l="-1299" t="-434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15524" y="2565941"/>
                <a:ext cx="2607445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×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𝟐𝟐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𝟕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×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𝟕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×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𝒉</m:t>
                    </m:r>
                  </m:oMath>
                </a14:m>
                <a:r>
                  <a:rPr lang="en-US" sz="2400" b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  </a:t>
                </a:r>
                <a:endParaRPr lang="en-US" sz="2000" b="1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524" y="2565941"/>
                <a:ext cx="2607445" cy="704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00306" y="5151141"/>
                <a:ext cx="1847749" cy="5878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𝒉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= </m:t>
                      </m:r>
                      <m:r>
                        <a:rPr lang="en-US" sz="2800" b="1" i="1" smtClean="0">
                          <a:solidFill>
                            <a:srgbClr val="DA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DA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𝒄𝒎</m:t>
                      </m:r>
                    </m:oMath>
                  </m:oMathPara>
                </a14:m>
                <a:endParaRPr lang="en-US" sz="2400" b="1">
                  <a:latin typeface="Calibri" panose="020F0502020204030204" pitchFamily="34" charset="0"/>
                  <a:ea typeface="Times New Roman" panose="02020603050405020304" pitchFamily="18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306" y="5151141"/>
                <a:ext cx="1847749" cy="5878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74616" y="1868308"/>
                <a:ext cx="47035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>
                    <a:latin typeface="Calibri" panose="020F0502020204030204" pitchFamily="34" charset="0"/>
                    <a:ea typeface="Times New Roman" panose="02020603050405020304" pitchFamily="18" charset="0"/>
                  </a:rPr>
                  <a:t>සිලින්ඩරයක </a:t>
                </a:r>
                <a:r>
                  <a:rPr lang="si-LK" sz="2400" b="1" smtClean="0">
                    <a:latin typeface="Calibri" panose="020F0502020204030204" pitchFamily="34" charset="0"/>
                    <a:ea typeface="Times New Roman" panose="02020603050405020304" pitchFamily="18" charset="0"/>
                  </a:rPr>
                  <a:t>වක</a:t>
                </a:r>
                <a:r>
                  <a:rPr lang="si-LK" sz="2400" b="1">
                    <a:latin typeface="Calibri" panose="020F0502020204030204" pitchFamily="34" charset="0"/>
                    <a:ea typeface="Times New Roman" panose="02020603050405020304" pitchFamily="18" charset="0"/>
                  </a:rPr>
                  <a:t>්‍ර පෘෂ්ඨ වර්</a:t>
                </a:r>
                <a:r>
                  <a:rPr lang="si-LK" sz="2400" b="1" smtClean="0">
                    <a:latin typeface="Calibri" panose="020F0502020204030204" pitchFamily="34" charset="0"/>
                    <a:ea typeface="Times New Roman" panose="02020603050405020304" pitchFamily="18" charset="0"/>
                  </a:rPr>
                  <a:t>ගඵලය</a:t>
                </a:r>
                <a:r>
                  <a:rPr lang="en-US" sz="2400" b="1" smtClean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</m:oMath>
                </a14:m>
                <a:endParaRPr lang="en-US" sz="2400">
                  <a:latin typeface="Iskoola Pota" panose="020B0502040204020203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616" y="1868308"/>
                <a:ext cx="4703532" cy="461665"/>
              </a:xfrm>
              <a:prstGeom prst="rect">
                <a:avLst/>
              </a:prstGeom>
              <a:blipFill>
                <a:blip r:embed="rId6"/>
                <a:stretch>
                  <a:fillRect l="-19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84523" y="1827718"/>
                <a:ext cx="14270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𝒓𝒉</m:t>
                      </m:r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523" y="1827718"/>
                <a:ext cx="142701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083565" y="4190045"/>
                <a:ext cx="3054237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𝟒𝟒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𝒉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𝟖𝟖</m:t>
                      </m:r>
                    </m:oMath>
                  </m:oMathPara>
                </a14:m>
                <a:endParaRPr lang="en-US" sz="2400" b="1">
                  <a:latin typeface="Calibri" panose="020F0502020204030204" pitchFamily="34" charset="0"/>
                  <a:ea typeface="Times New Roman" panose="02020603050405020304" pitchFamily="18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565" y="4190045"/>
                <a:ext cx="3054237" cy="5878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00776" y="3501137"/>
                <a:ext cx="11309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𝟒𝟒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𝒉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76" y="3501137"/>
                <a:ext cx="113095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5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38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9" y="483733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94509" y="589823"/>
            <a:ext cx="69549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0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එක්තරා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වැඩක්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මිනිසුන්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4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දෙනෙකුට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දින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3ක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දී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නිම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කළ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   </a:t>
            </a:r>
          </a:p>
          <a:p>
            <a:pPr marL="0" marR="0" lvl="0" indent="400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හැකිය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එම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වැඩය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මෙන්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දෙගුණයක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වැඩක්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දින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4ක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දී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</a:p>
          <a:p>
            <a:pPr marL="0" marR="0" lvl="0" indent="400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නිම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කිරිමට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යෙදවිය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යුතු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මිනිසුන්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ගණන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සොයන්න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1831928" y="2379974"/>
                <a:ext cx="313827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40005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i-LK" sz="2400" b="1" i="0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වැඩයේ</a:t>
                </a:r>
                <a:r>
                  <a:rPr kumimoji="0" lang="si-LK" sz="2400" b="1" i="0" u="none" strike="noStrike" cap="none" normalizeH="0" smtClean="0">
                    <a:ln>
                      <a:noFill/>
                    </a:ln>
                    <a:effectLst/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ප්‍රමාණය   </a:t>
                </a:r>
                <a14:m>
                  <m:oMath xmlns:m="http://schemas.openxmlformats.org/officeDocument/2006/math">
                    <m:r>
                      <a:rPr kumimoji="0" lang="si-LK" sz="2400" b="1" i="1" u="none" strike="noStrike" cap="none" normalizeH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Calibri" pitchFamily="34" charset="0"/>
                        <a:cs typeface="Iskoola Pota" pitchFamily="34" charset="0"/>
                      </a:rPr>
                      <m:t>=</m:t>
                    </m:r>
                  </m:oMath>
                </a14:m>
                <a:endPara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1928" y="2379974"/>
                <a:ext cx="3138278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/>
              <p:cNvSpPr>
                <a:spLocks noChangeArrowheads="1"/>
              </p:cNvSpPr>
              <p:nvPr/>
            </p:nvSpPr>
            <p:spPr bwMode="auto">
              <a:xfrm>
                <a:off x="4486637" y="2379974"/>
                <a:ext cx="313827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40005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i-LK" sz="2400" b="1" i="0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මිනිස් දින </a:t>
                </a:r>
                <a14:m>
                  <m:oMath xmlns:m="http://schemas.openxmlformats.org/officeDocument/2006/math">
                    <m:r>
                      <a:rPr kumimoji="0" lang="si-LK" sz="2400" b="1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Calibri" pitchFamily="34" charset="0"/>
                        <a:cs typeface="Iskoola Pota" pitchFamily="34" charset="0"/>
                      </a:rPr>
                      <m:t>𝟒</m:t>
                    </m:r>
                    <m:r>
                      <a:rPr kumimoji="0" lang="si-LK" sz="2400" b="1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Iskoola Pota" pitchFamily="34" charset="0"/>
                      </a:rPr>
                      <m:t>×</m:t>
                    </m:r>
                    <m:r>
                      <a:rPr kumimoji="0" lang="si-LK" sz="2400" b="1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Iskoola Pota" pitchFamily="34" charset="0"/>
                      </a:rPr>
                      <m:t>𝟑</m:t>
                    </m:r>
                  </m:oMath>
                </a14:m>
                <a:endPara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6637" y="2379974"/>
                <a:ext cx="3138278" cy="461665"/>
              </a:xfrm>
              <a:prstGeom prst="rect">
                <a:avLst/>
              </a:prstGeom>
              <a:blipFill>
                <a:blip r:embed="rId4"/>
                <a:stretch>
                  <a:fillRect t="-9211" b="-30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999940" y="2977193"/>
                <a:ext cx="313827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40005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si-LK" sz="2400" b="1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Calibri" pitchFamily="34" charset="0"/>
                        <a:cs typeface="Iskoola Pota" pitchFamily="34" charset="0"/>
                      </a:rPr>
                      <m:t>=</m:t>
                    </m:r>
                  </m:oMath>
                </a14:m>
                <a:r>
                  <a:rPr kumimoji="0" lang="si-LK" sz="2400" b="1" i="0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  මිනිස් දින </a:t>
                </a:r>
                <a14:m>
                  <m:oMath xmlns:m="http://schemas.openxmlformats.org/officeDocument/2006/math">
                    <m:r>
                      <a:rPr kumimoji="0" lang="si-LK" sz="2400" b="1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Calibri" pitchFamily="34" charset="0"/>
                        <a:cs typeface="Iskoola Pota" pitchFamily="34" charset="0"/>
                      </a:rPr>
                      <m:t>𝟏𝟐</m:t>
                    </m:r>
                  </m:oMath>
                </a14:m>
                <a:endPara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9940" y="2977193"/>
                <a:ext cx="3138278" cy="461665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"/>
              <p:cNvSpPr>
                <a:spLocks noChangeArrowheads="1"/>
              </p:cNvSpPr>
              <p:nvPr/>
            </p:nvSpPr>
            <p:spPr bwMode="auto">
              <a:xfrm>
                <a:off x="1654947" y="3699358"/>
                <a:ext cx="331525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40005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si-LK" sz="2400" b="1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එම</a:t>
                </a:r>
                <a:r>
                  <a:rPr lang="si-LK" sz="2400" b="1" smtClean="0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ෙන් දෙගුණයක්  </a:t>
                </a:r>
                <a14:m>
                  <m:oMath xmlns:m="http://schemas.openxmlformats.org/officeDocument/2006/math">
                    <m:r>
                      <a:rPr kumimoji="0" lang="si-LK" sz="2400" b="1" i="1" u="none" strike="noStrike" cap="none" normalizeH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Calibri" pitchFamily="34" charset="0"/>
                        <a:cs typeface="Iskoola Pota" pitchFamily="34" charset="0"/>
                      </a:rPr>
                      <m:t>=</m:t>
                    </m:r>
                  </m:oMath>
                </a14:m>
                <a:endPara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4947" y="3699358"/>
                <a:ext cx="3315259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"/>
              <p:cNvSpPr>
                <a:spLocks noChangeArrowheads="1"/>
              </p:cNvSpPr>
              <p:nvPr/>
            </p:nvSpPr>
            <p:spPr bwMode="auto">
              <a:xfrm>
                <a:off x="4486637" y="3670724"/>
                <a:ext cx="271370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40005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i-LK" sz="2400" b="1" i="0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මිනිස් දින </a:t>
                </a:r>
                <a14:m>
                  <m:oMath xmlns:m="http://schemas.openxmlformats.org/officeDocument/2006/math">
                    <m:r>
                      <a:rPr kumimoji="0" lang="si-LK" sz="2400" b="1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Calibri" pitchFamily="34" charset="0"/>
                        <a:cs typeface="Iskoola Pota" pitchFamily="34" charset="0"/>
                      </a:rPr>
                      <m:t>𝟐𝟒</m:t>
                    </m:r>
                  </m:oMath>
                </a14:m>
                <a:endPara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6637" y="3670724"/>
                <a:ext cx="2713704" cy="461665"/>
              </a:xfrm>
              <a:prstGeom prst="rect">
                <a:avLst/>
              </a:prstGeom>
              <a:blipFill>
                <a:blip r:embed="rId7"/>
                <a:stretch>
                  <a:fillRect t="-9211" b="-30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"/>
              <p:cNvSpPr>
                <a:spLocks noChangeArrowheads="1"/>
              </p:cNvSpPr>
              <p:nvPr/>
            </p:nvSpPr>
            <p:spPr bwMode="auto">
              <a:xfrm>
                <a:off x="386031" y="4610346"/>
                <a:ext cx="45688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40005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Iskoola Pota" pitchFamily="34" charset="0"/>
                      </a:rPr>
                      <m:t>∴</m:t>
                    </m:r>
                  </m:oMath>
                </a14:m>
                <a:r>
                  <a:rPr lang="si-LK" sz="2400" b="1" smtClean="0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යෙදවිය යුතු මිනිසුන් ගණන  </a:t>
                </a:r>
                <a14:m>
                  <m:oMath xmlns:m="http://schemas.openxmlformats.org/officeDocument/2006/math">
                    <m:r>
                      <a:rPr kumimoji="0" lang="si-LK" sz="2400" b="1" i="1" u="none" strike="noStrike" cap="none" normalizeH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Calibri" pitchFamily="34" charset="0"/>
                        <a:cs typeface="Iskoola Pota" pitchFamily="34" charset="0"/>
                      </a:rPr>
                      <m:t>=</m:t>
                    </m:r>
                  </m:oMath>
                </a14:m>
                <a:endPara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031" y="4610346"/>
                <a:ext cx="4568872" cy="461665"/>
              </a:xfrm>
              <a:prstGeom prst="rect">
                <a:avLst/>
              </a:prstGeom>
              <a:blipFill>
                <a:blip r:embed="rId8"/>
                <a:stretch>
                  <a:fillRect t="-9211" b="-30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"/>
              <p:cNvSpPr>
                <a:spLocks noChangeArrowheads="1"/>
              </p:cNvSpPr>
              <p:nvPr/>
            </p:nvSpPr>
            <p:spPr bwMode="auto">
              <a:xfrm>
                <a:off x="4471889" y="4403929"/>
                <a:ext cx="1165123" cy="78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40005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si-LK" sz="2400" b="1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cs typeface="Iskoola Pota" pitchFamily="34" charset="0"/>
                            </a:rPr>
                          </m:ctrlPr>
                        </m:fPr>
                        <m:num>
                          <m:r>
                            <a:rPr kumimoji="0" lang="si-LK" sz="2400" b="1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cs typeface="Iskoola Pota" pitchFamily="34" charset="0"/>
                            </a:rPr>
                            <m:t>𝟐𝟒</m:t>
                          </m:r>
                        </m:num>
                        <m:den>
                          <m:r>
                            <a:rPr kumimoji="0" lang="si-LK" sz="2400" b="1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cs typeface="Iskoola Pota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1889" y="4403929"/>
                <a:ext cx="1165123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"/>
              <p:cNvSpPr>
                <a:spLocks noChangeArrowheads="1"/>
              </p:cNvSpPr>
              <p:nvPr/>
            </p:nvSpPr>
            <p:spPr bwMode="auto">
              <a:xfrm>
                <a:off x="4029439" y="5431000"/>
                <a:ext cx="15780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40005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i-LK" sz="2400" b="1" i="1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cs typeface="Iskoola Pota" pitchFamily="34" charset="0"/>
                        </a:rPr>
                        <m:t>=  </m:t>
                      </m:r>
                      <m:r>
                        <a:rPr kumimoji="0" lang="si-L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DA0000"/>
                          </a:solidFill>
                          <a:effectLst/>
                          <a:latin typeface="Cambria Math" panose="02040503050406030204" pitchFamily="18" charset="0"/>
                          <a:cs typeface="Iskoola Pota" pitchFamily="34" charset="0"/>
                        </a:rPr>
                        <m:t>𝟔</m:t>
                      </m:r>
                    </m:oMath>
                  </m:oMathPara>
                </a14:m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DA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9439" y="5431000"/>
                <a:ext cx="157807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4" y="364676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3"/>
              <p:cNvSpPr>
                <a:spLocks noChangeArrowheads="1"/>
              </p:cNvSpPr>
              <p:nvPr/>
            </p:nvSpPr>
            <p:spPr bwMode="auto">
              <a:xfrm>
                <a:off x="1078800" y="364676"/>
                <a:ext cx="7077941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Calibri" pitchFamily="34" charset="0"/>
                    <a:ea typeface="Times New Roman" pitchFamily="18" charset="0"/>
                    <a:cs typeface="Iskoola Pota" pitchFamily="34" charset="0"/>
                  </a:rPr>
                  <a:t>අසමානතාව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Calibri" pitchFamily="34" charset="0"/>
                    <a:ea typeface="Times New Roman" pitchFamily="18" charset="0"/>
                    <a:cs typeface="Iskoola Pota" pitchFamily="34" charset="0"/>
                  </a:rPr>
                  <a:t> </a:t>
                </a:r>
                <a:r>
                  <a:rPr kumimoji="0" lang="si-LK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Calibri" pitchFamily="34" charset="0"/>
                    <a:ea typeface="Times New Roman" pitchFamily="18" charset="0"/>
                    <a:cs typeface="Iskoola Pota" pitchFamily="34" charset="0"/>
                  </a:rPr>
                  <a:t>විසඳා එහි ධන නිඛිලමය විසඳුම් දී ඇති සංඛ්‍ය</a:t>
                </a:r>
                <a:r>
                  <a:rPr kumimoji="0" lang="si-LK" sz="2400" b="1" i="0" u="none" strike="noStrike" cap="none" normalizeH="0" baseline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Calibri" pitchFamily="34" charset="0"/>
                    <a:ea typeface="Times New Roman" pitchFamily="18" charset="0"/>
                    <a:cs typeface="Iskoola Pota" pitchFamily="34" charset="0"/>
                  </a:rPr>
                  <a:t>ා ර</a:t>
                </a:r>
                <a:r>
                  <a:rPr kumimoji="0" lang="si-LK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Calibri" pitchFamily="34" charset="0"/>
                    <a:ea typeface="Times New Roman" pitchFamily="18" charset="0"/>
                    <a:cs typeface="Iskoola Pota" pitchFamily="34" charset="0"/>
                  </a:rPr>
                  <a:t>ේඛාව මත නිරූපණය කරන්න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Calibri" pitchFamily="34" charset="0"/>
                    <a:ea typeface="Times New Roman" pitchFamily="18" charset="0"/>
                    <a:cs typeface="Iskoola Pota" pitchFamily="34" charset="0"/>
                  </a:rPr>
                  <a:t>.</a:t>
                </a:r>
                <a:endPara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C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7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800" y="364676"/>
                <a:ext cx="7077941" cy="954107"/>
              </a:xfrm>
              <a:prstGeom prst="rect">
                <a:avLst/>
              </a:prstGeom>
              <a:blipFill>
                <a:blip r:embed="rId3"/>
                <a:stretch>
                  <a:fillRect l="-1378" r="-2326" b="-147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48" y="1709971"/>
            <a:ext cx="6322617" cy="835068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4292164" y="1822852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663764" y="1822852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57194" y="1822842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61484" y="3129100"/>
                <a:ext cx="2021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i-LK" sz="24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si-LK" sz="24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484" y="3129100"/>
                <a:ext cx="202170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79217" y="3688679"/>
                <a:ext cx="2021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si-LK" sz="24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si-LK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i-LK" sz="2400" b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217" y="3688679"/>
                <a:ext cx="202170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779217" y="4212025"/>
                <a:ext cx="14039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si-LK" sz="24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217" y="4212025"/>
                <a:ext cx="140397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774874" y="4741977"/>
                <a:ext cx="1628459" cy="80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si-LK" sz="3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si-LK" sz="3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si-LK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i-LK" sz="3200" b="1" smtClean="0"/>
                  <a:t>  </a:t>
                </a:r>
                <a:endParaRPr lang="en-US" sz="3200" b="1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4" y="4741977"/>
                <a:ext cx="1628459" cy="801310"/>
              </a:xfrm>
              <a:prstGeom prst="rect">
                <a:avLst/>
              </a:prstGeom>
              <a:blipFill>
                <a:blip r:embed="rId8"/>
                <a:stretch>
                  <a:fillRect r="-8989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71980" y="4833605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980" y="4833605"/>
                <a:ext cx="48442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43030" y="5594069"/>
                <a:ext cx="12196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si-LK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030" y="5594069"/>
                <a:ext cx="121962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3" grpId="0"/>
      <p:bldP spid="14" grpId="0"/>
      <p:bldP spid="15" grpId="0"/>
      <p:bldP spid="16" grpId="0"/>
      <p:bldP spid="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1" y="418257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5017" y="552008"/>
            <a:ext cx="7194016" cy="1410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" marR="0" indent="-1905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400">
                <a:solidFill>
                  <a:srgbClr val="0000D6"/>
                </a:solidFill>
                <a:latin typeface="Calibri" panose="020F0502020204030204" pitchFamily="34" charset="0"/>
              </a:rPr>
              <a:t>ABC </a:t>
            </a:r>
            <a:r>
              <a:rPr lang="si-LK" sz="2400" b="1" kern="1400">
                <a:solidFill>
                  <a:srgbClr val="0000D6"/>
                </a:solidFill>
                <a:latin typeface="Calibri" panose="020F0502020204030204" pitchFamily="34" charset="0"/>
              </a:rPr>
              <a:t>ත්‍රිකෝණයේ </a:t>
            </a:r>
            <a:r>
              <a:rPr lang="en-US" sz="2400" b="1" kern="1400" smtClean="0">
                <a:solidFill>
                  <a:srgbClr val="0000D6"/>
                </a:solidFill>
                <a:latin typeface="Calibri" panose="020F0502020204030204" pitchFamily="34" charset="0"/>
              </a:rPr>
              <a:t>AB = AC </a:t>
            </a:r>
            <a:r>
              <a:rPr lang="si-LK" sz="2400" b="1" kern="1400" smtClean="0">
                <a:solidFill>
                  <a:srgbClr val="0000D6"/>
                </a:solidFill>
                <a:latin typeface="Calibri" panose="020F0502020204030204" pitchFamily="34" charset="0"/>
              </a:rPr>
              <a:t>ද </a:t>
            </a:r>
            <a:r>
              <a:rPr lang="en-US" sz="2400" b="1" kern="1400" smtClean="0">
                <a:solidFill>
                  <a:srgbClr val="0000D6"/>
                </a:solidFill>
                <a:latin typeface="Calibri" panose="020F0502020204030204" pitchFamily="34" charset="0"/>
              </a:rPr>
              <a:t>BAC</a:t>
            </a:r>
            <a:r>
              <a:rPr lang="si-LK" sz="2400" b="1" kern="1400" smtClean="0">
                <a:solidFill>
                  <a:srgbClr val="0000D6"/>
                </a:solidFill>
                <a:latin typeface="Calibri" panose="020F0502020204030204" pitchFamily="34" charset="0"/>
              </a:rPr>
              <a:t> ක</a:t>
            </a:r>
            <a:r>
              <a:rPr lang="si-LK" sz="2400" b="1" kern="1400">
                <a:solidFill>
                  <a:srgbClr val="0000D6"/>
                </a:solidFill>
                <a:latin typeface="Calibri" panose="020F0502020204030204" pitchFamily="34" charset="0"/>
              </a:rPr>
              <a:t>ෝණයේ සමච්ඡෙදකය </a:t>
            </a:r>
            <a:r>
              <a:rPr lang="en-US" sz="2400" b="1" kern="1400">
                <a:solidFill>
                  <a:srgbClr val="0000D6"/>
                </a:solidFill>
                <a:latin typeface="Calibri" panose="020F0502020204030204" pitchFamily="34" charset="0"/>
              </a:rPr>
              <a:t>AD </a:t>
            </a:r>
            <a:r>
              <a:rPr lang="si-LK" sz="2400" b="1" kern="1400">
                <a:solidFill>
                  <a:srgbClr val="0000D6"/>
                </a:solidFill>
                <a:latin typeface="Calibri" panose="020F0502020204030204" pitchFamily="34" charset="0"/>
              </a:rPr>
              <a:t>ද වේ. </a:t>
            </a:r>
            <a:r>
              <a:rPr lang="si-LK" sz="2400" b="1" kern="1400" smtClean="0">
                <a:solidFill>
                  <a:srgbClr val="0000D6"/>
                </a:solidFill>
                <a:latin typeface="Calibri" panose="020F0502020204030204" pitchFamily="34" charset="0"/>
              </a:rPr>
              <a:t> </a:t>
            </a:r>
            <a:r>
              <a:rPr lang="en-US" sz="2400" b="1" kern="1400">
                <a:solidFill>
                  <a:srgbClr val="0000D6"/>
                </a:solidFill>
                <a:latin typeface="Iskoola Pota" panose="020B0502040204020203" pitchFamily="34" charset="0"/>
              </a:rPr>
              <a:t>ABD </a:t>
            </a:r>
            <a:r>
              <a:rPr lang="si-LK" sz="2400" b="1" kern="1400">
                <a:solidFill>
                  <a:srgbClr val="0000D6"/>
                </a:solidFill>
                <a:latin typeface="Calibri" panose="020F0502020204030204" pitchFamily="34" charset="0"/>
              </a:rPr>
              <a:t>හා</a:t>
            </a:r>
            <a:r>
              <a:rPr lang="si-LK" sz="2400" b="1" kern="1400">
                <a:solidFill>
                  <a:srgbClr val="0000D6"/>
                </a:solidFill>
                <a:latin typeface="Iskoola Pota" panose="020B0502040204020203" pitchFamily="34" charset="0"/>
              </a:rPr>
              <a:t> </a:t>
            </a:r>
            <a:r>
              <a:rPr lang="en-US" sz="2400" b="1" kern="1400">
                <a:solidFill>
                  <a:srgbClr val="0000D6"/>
                </a:solidFill>
                <a:latin typeface="Iskoola Pota" panose="020B0502040204020203" pitchFamily="34" charset="0"/>
              </a:rPr>
              <a:t>ACD </a:t>
            </a:r>
            <a:r>
              <a:rPr lang="si-LK" sz="2400" b="1" kern="1400">
                <a:solidFill>
                  <a:srgbClr val="0000D6"/>
                </a:solidFill>
                <a:latin typeface="Calibri" panose="020F0502020204030204" pitchFamily="34" charset="0"/>
              </a:rPr>
              <a:t>ත්‍රිකෝණ අංගසම වන අවස්ථාව ලියා දක්වන්න. </a:t>
            </a:r>
            <a:endParaRPr lang="si-LK" sz="2400" b="1" kern="1400">
              <a:ln>
                <a:noFill/>
              </a:ln>
              <a:solidFill>
                <a:srgbClr val="0000D6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52322" y="2132548"/>
            <a:ext cx="3525672" cy="1678640"/>
            <a:chOff x="5893729" y="1778586"/>
            <a:chExt cx="3525672" cy="1678640"/>
          </a:xfrm>
        </p:grpSpPr>
        <p:sp>
          <p:nvSpPr>
            <p:cNvPr id="13" name="TextBox 12"/>
            <p:cNvSpPr txBox="1"/>
            <p:nvPr/>
          </p:nvSpPr>
          <p:spPr>
            <a:xfrm>
              <a:off x="7466065" y="308789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66065" y="1778586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038401" y="306955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93729" y="2982429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616287" y="2090965"/>
              <a:ext cx="0" cy="10730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8" name="Isosceles Triangle 17"/>
            <p:cNvSpPr/>
            <p:nvPr/>
          </p:nvSpPr>
          <p:spPr>
            <a:xfrm>
              <a:off x="6128901" y="2090965"/>
              <a:ext cx="2991435" cy="1073037"/>
            </a:xfrm>
            <a:prstGeom prst="triangl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 rot="13560000">
            <a:off x="3725180" y="2957985"/>
            <a:ext cx="9144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 rot="8040000" flipH="1">
            <a:off x="5125492" y="2944147"/>
            <a:ext cx="9144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21" name="Arc 20"/>
          <p:cNvSpPr/>
          <p:nvPr/>
        </p:nvSpPr>
        <p:spPr>
          <a:xfrm rot="9667091">
            <a:off x="4211678" y="2169843"/>
            <a:ext cx="545800" cy="571481"/>
          </a:xfrm>
          <a:prstGeom prst="arc">
            <a:avLst>
              <a:gd name="adj1" fmla="val 17330845"/>
              <a:gd name="adj2" fmla="val 20617356"/>
            </a:avLst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rc 21"/>
          <p:cNvSpPr/>
          <p:nvPr/>
        </p:nvSpPr>
        <p:spPr>
          <a:xfrm rot="6676550">
            <a:off x="4223814" y="2173623"/>
            <a:ext cx="545800" cy="571481"/>
          </a:xfrm>
          <a:prstGeom prst="arc">
            <a:avLst>
              <a:gd name="adj1" fmla="val 17095209"/>
              <a:gd name="adj2" fmla="val 20390827"/>
            </a:avLst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483212" y="2458575"/>
            <a:ext cx="0" cy="1073037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3725285" y="4028181"/>
            <a:ext cx="125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1400">
                <a:solidFill>
                  <a:srgbClr val="0000D6"/>
                </a:solidFill>
                <a:latin typeface="Calibri" panose="020F0502020204030204" pitchFamily="34" charset="0"/>
              </a:rPr>
              <a:t>AB = AC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470097" y="5037650"/>
                <a:ext cx="1709122" cy="472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kern="1400" smtClean="0">
                        <a:solidFill>
                          <a:srgbClr val="0000D6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acc>
                      <m:accPr>
                        <m:chr m:val="̂"/>
                        <m:ctrlPr>
                          <a:rPr lang="en-US" sz="2400" b="1" i="1" kern="1400" smtClean="0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kern="1400" smtClean="0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400" b="1" kern="1400" smtClean="0">
                    <a:solidFill>
                      <a:srgbClr val="0000D6"/>
                    </a:solidFill>
                    <a:latin typeface="Calibri" panose="020F0502020204030204" pitchFamily="34" charset="0"/>
                  </a:rPr>
                  <a:t>D </a:t>
                </a:r>
                <a:r>
                  <a:rPr lang="en-US" sz="2400" b="1" kern="1400">
                    <a:solidFill>
                      <a:srgbClr val="0000D6"/>
                    </a:solidFill>
                    <a:latin typeface="Calibri" panose="020F0502020204030204" pitchFamily="34" charset="0"/>
                  </a:rPr>
                  <a:t>= </a:t>
                </a:r>
                <a:r>
                  <a:rPr lang="en-US" sz="2400" b="1" kern="1400" smtClean="0">
                    <a:solidFill>
                      <a:srgbClr val="0000D6"/>
                    </a:solidFill>
                    <a:latin typeface="Calibri" panose="020F0502020204030204" pitchFamily="34" charset="0"/>
                  </a:rPr>
                  <a:t>D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kern="1400" smtClean="0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kern="1400">
                            <a:solidFill>
                              <a:srgbClr val="0000D6"/>
                            </a:solidFill>
                            <a:latin typeface="Calibri" panose="020F050202020403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b="1" kern="1400" smtClean="0">
                    <a:solidFill>
                      <a:srgbClr val="0000D6"/>
                    </a:solidFill>
                    <a:latin typeface="Calibri" panose="020F0502020204030204" pitchFamily="34" charset="0"/>
                  </a:rPr>
                  <a:t>C </a:t>
                </a:r>
                <a:endParaRPr lang="en-US" sz="240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097" y="5037650"/>
                <a:ext cx="1709122" cy="472630"/>
              </a:xfrm>
              <a:prstGeom prst="rect">
                <a:avLst/>
              </a:prstGeom>
              <a:blipFill>
                <a:blip r:embed="rId3"/>
                <a:stretch>
                  <a:fillRect l="-712" t="-7692" r="-14947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714733" y="4538398"/>
            <a:ext cx="1305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1400" smtClean="0">
                <a:solidFill>
                  <a:srgbClr val="0000D6"/>
                </a:solidFill>
                <a:latin typeface="Calibri" panose="020F0502020204030204" pitchFamily="34" charset="0"/>
              </a:rPr>
              <a:t>AD </a:t>
            </a:r>
            <a:r>
              <a:rPr lang="en-US" sz="2400" b="1" kern="1400">
                <a:solidFill>
                  <a:srgbClr val="0000D6"/>
                </a:solidFill>
                <a:latin typeface="Calibri" panose="020F0502020204030204" pitchFamily="34" charset="0"/>
              </a:rPr>
              <a:t>= </a:t>
            </a:r>
            <a:r>
              <a:rPr lang="en-US" sz="2400" b="1" kern="1400" smtClean="0">
                <a:solidFill>
                  <a:srgbClr val="0000D6"/>
                </a:solidFill>
                <a:latin typeface="Calibri" panose="020F0502020204030204" pitchFamily="34" charset="0"/>
              </a:rPr>
              <a:t>AD </a:t>
            </a:r>
            <a:endParaRPr lang="en-US" sz="2400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662960" y="5711237"/>
            <a:ext cx="36150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0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sz="2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පා. කෝ.</a:t>
            </a:r>
            <a:r>
              <a:rPr kumimoji="0" lang="si-LK" sz="2400" b="1" i="0" u="none" strike="noStrike" cap="none" normalizeH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පා.  අවස්ථාව</a:t>
            </a:r>
            <a:r>
              <a:rPr kumimoji="0" lang="si-LK" sz="2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" grpId="0"/>
      <p:bldP spid="27" grpId="0"/>
      <p:bldP spid="28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5" y="398507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9722" y="4323426"/>
            <a:ext cx="132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700 + 70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79574" y="5116820"/>
                <a:ext cx="1491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Iskoola Pota" pitchFamily="34" charset="0"/>
                      </a:rPr>
                      <m:t>=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Calibri" pitchFamily="34" charset="0"/>
                    <a:ea typeface="Times New Roman" pitchFamily="18" charset="0"/>
                    <a:cs typeface="Iskoola Pot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රුපියල</a:t>
                </a:r>
                <a:r>
                  <a:rPr lang="en-US" sz="2400" b="1" err="1" smtClean="0">
                    <a:solidFill>
                      <a:srgbClr val="C00000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්</a:t>
                </a:r>
                <a:r>
                  <a:rPr lang="en-US" sz="2400" b="1" smtClean="0">
                    <a:solidFill>
                      <a:srgbClr val="C00000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sz="12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3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4" y="5116820"/>
                <a:ext cx="1491114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45912" y="3439668"/>
                <a:ext cx="13292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Iskoola Pota" pitchFamily="34" charset="0"/>
                      </a:rPr>
                      <m:t> = </m:t>
                    </m:r>
                  </m:oMath>
                </a14:m>
                <a:r>
                  <a:rPr lang="si-LK" sz="2400" smtClean="0">
                    <a:solidFill>
                      <a:prstClr val="black"/>
                    </a:solidFill>
                    <a:latin typeface="Calibri" pitchFamily="34" charset="0"/>
                    <a:ea typeface="Times New Roman" pitchFamily="18" charset="0"/>
                    <a:cs typeface="Iskoola Pota" pitchFamily="34" charset="0"/>
                  </a:rPr>
                  <a:t>රු.</a:t>
                </a:r>
                <a:r>
                  <a:rPr lang="en-US" sz="2400" smtClean="0">
                    <a:solidFill>
                      <a:prstClr val="black"/>
                    </a:solidFill>
                    <a:latin typeface="Calibri" pitchFamily="34" charset="0"/>
                    <a:ea typeface="Times New Roman" pitchFamily="18" charset="0"/>
                    <a:cs typeface="Iskoola Pota" pitchFamily="34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 pitchFamily="34" charset="0"/>
                    <a:ea typeface="Times New Roman" pitchFamily="18" charset="0"/>
                    <a:cs typeface="Iskoola Pota" pitchFamily="34" charset="0"/>
                  </a:rPr>
                  <a:t>70 </a:t>
                </a:r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912" y="3439668"/>
                <a:ext cx="1329210" cy="461665"/>
              </a:xfrm>
              <a:prstGeom prst="rect">
                <a:avLst/>
              </a:prstGeom>
              <a:blipFill>
                <a:blip r:embed="rId4"/>
                <a:stretch>
                  <a:fillRect t="-10526" r="-59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233055" y="376627"/>
            <a:ext cx="71766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2400" b="1" dirty="0" smtClean="0">
                <a:solidFill>
                  <a:srgbClr val="0000C0"/>
                </a:solidFill>
              </a:rPr>
              <a:t>එක්තරා මාසයක කමලා ගේ දුරකථනය සඳහා ස්ථාවර හා ඇමතුම් ගාස්තු  රුපියල් 700ක් විය. 10% ක එකතුකළ අගය මත බදු (</a:t>
            </a:r>
            <a:r>
              <a:rPr lang="en-US" sz="2400" b="1" dirty="0" smtClean="0">
                <a:solidFill>
                  <a:srgbClr val="0000C0"/>
                </a:solidFill>
              </a:rPr>
              <a:t>VAT</a:t>
            </a:r>
            <a:r>
              <a:rPr lang="si-LK" sz="2400" b="1" dirty="0" smtClean="0">
                <a:solidFill>
                  <a:srgbClr val="0000C0"/>
                </a:solidFill>
              </a:rPr>
              <a:t> ) මුදල ද සමග ඇයට එම මාසයේ ගෙවීමට සිදු</a:t>
            </a:r>
            <a:r>
              <a:rPr lang="si-LK" sz="2400" b="1" smtClean="0">
                <a:solidFill>
                  <a:srgbClr val="0000C0"/>
                </a:solidFill>
              </a:rPr>
              <a:t>වන මුළු මුදල ස</a:t>
            </a:r>
            <a:r>
              <a:rPr lang="si-LK" sz="2400" b="1" dirty="0" smtClean="0">
                <a:solidFill>
                  <a:srgbClr val="0000C0"/>
                </a:solidFill>
              </a:rPr>
              <a:t>ොයන්න. </a:t>
            </a:r>
            <a:endParaRPr lang="en-US" sz="2400" b="1" dirty="0">
              <a:solidFill>
                <a:srgbClr val="000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21382" y="2414095"/>
                <a:ext cx="144488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0" i="1" smtClean="0">
                          <a:latin typeface="Cambria Math" panose="02040503050406030204" pitchFamily="18" charset="0"/>
                        </a:rPr>
                        <m:t>700</m:t>
                      </m:r>
                      <m:r>
                        <a:rPr lang="si-L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si-L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i-L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si-L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382" y="2414095"/>
                <a:ext cx="1444883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64135" y="4269663"/>
                <a:ext cx="30572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 smtClean="0"/>
                  <a:t>ගෙවිය යුතු </a:t>
                </a:r>
                <a:r>
                  <a:rPr lang="si-LK" sz="2400" b="1" smtClean="0">
                    <a:solidFill>
                      <a:schemeClr val="tx1"/>
                    </a:solidFill>
                  </a:rPr>
                  <a:t>මුළු ම</a:t>
                </a:r>
                <a:r>
                  <a:rPr lang="si-LK" sz="2400" b="1">
                    <a:solidFill>
                      <a:schemeClr val="tx1"/>
                    </a:solidFill>
                  </a:rPr>
                  <a:t>ු</a:t>
                </a:r>
                <a:r>
                  <a:rPr lang="si-LK" sz="2400" b="1" smtClean="0">
                    <a:solidFill>
                      <a:schemeClr val="tx1"/>
                    </a:solidFill>
                  </a:rPr>
                  <a:t>දල 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 b="1" smtClean="0">
                    <a:solidFill>
                      <a:schemeClr val="tx1"/>
                    </a:solidFill>
                  </a:rPr>
                  <a:t> 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135" y="4269663"/>
                <a:ext cx="3057247" cy="461665"/>
              </a:xfrm>
              <a:prstGeom prst="rect">
                <a:avLst/>
              </a:prstGeom>
              <a:blipFill>
                <a:blip r:embed="rId6"/>
                <a:stretch>
                  <a:fillRect l="-2988" t="-10526" r="-199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615125" y="514453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770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49313" y="2539626"/>
                <a:ext cx="2172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smtClean="0">
                    <a:solidFill>
                      <a:schemeClr val="tx1"/>
                    </a:solidFill>
                  </a:rPr>
                  <a:t>VAT</a:t>
                </a:r>
                <a:r>
                  <a:rPr lang="en-US" sz="2400" b="1" smtClean="0">
                    <a:solidFill>
                      <a:schemeClr val="tx1"/>
                    </a:solidFill>
                  </a:rPr>
                  <a:t> </a:t>
                </a:r>
                <a:r>
                  <a:rPr lang="si-LK" sz="2400" b="1" smtClean="0">
                    <a:solidFill>
                      <a:schemeClr val="tx1"/>
                    </a:solidFill>
                  </a:rPr>
                  <a:t>බදු ම</a:t>
                </a:r>
                <a:r>
                  <a:rPr lang="si-LK" sz="2400" b="1">
                    <a:solidFill>
                      <a:schemeClr val="tx1"/>
                    </a:solidFill>
                  </a:rPr>
                  <a:t>ු</a:t>
                </a:r>
                <a:r>
                  <a:rPr lang="si-LK" sz="2400" b="1" smtClean="0">
                    <a:solidFill>
                      <a:schemeClr val="tx1"/>
                    </a:solidFill>
                  </a:rPr>
                  <a:t>දල 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 b="1" smtClean="0">
                    <a:solidFill>
                      <a:schemeClr val="tx1"/>
                    </a:solidFill>
                  </a:rPr>
                  <a:t> 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313" y="2539626"/>
                <a:ext cx="2172069" cy="461665"/>
              </a:xfrm>
              <a:prstGeom prst="rect">
                <a:avLst/>
              </a:prstGeom>
              <a:blipFill>
                <a:blip r:embed="rId7"/>
                <a:stretch>
                  <a:fillRect l="-4494" t="-10667" r="-252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/>
      <p:bldP spid="3" grpId="0"/>
      <p:bldP spid="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" y="385189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073830" y="524427"/>
            <a:ext cx="75784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කේන්ද්‍රය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P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හා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අරය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4cmක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්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වන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අර්ධ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වෘත්තාකාර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චාපයක්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රූපයේ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දැක්වේ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Pට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4cmක්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දුරින්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ද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Bට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6cmක්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දුරින්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 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ාපය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මත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පිහිටන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Q </a:t>
            </a:r>
            <a:r>
              <a:rPr kumimoji="0" lang="si-LK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ලක්ෂ්‍යය සෙවීමට අවශ්</a:t>
            </a:r>
            <a:r>
              <a:rPr kumimoji="0" lang="si-LK" sz="2400" b="1" i="0" u="none" strike="noStrike" cap="none" normalizeH="0" baseline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‍ය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න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ිර්මාණ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රේඛාවල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සටහනක්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අඳින්න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6" y="3130224"/>
            <a:ext cx="3104986" cy="1658002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4322619" y="4197929"/>
            <a:ext cx="1219200" cy="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625655" y="4142509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4cm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759200" y="3287319"/>
            <a:ext cx="1782621" cy="910611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1601227">
            <a:off x="4305237" y="3399108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b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6</a:t>
            </a:r>
            <a:r>
              <a:rPr lang="en-US" b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cm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7040" y="2921997"/>
            <a:ext cx="54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3" name="Arc 2"/>
          <p:cNvSpPr/>
          <p:nvPr/>
        </p:nvSpPr>
        <p:spPr>
          <a:xfrm rot="15417667">
            <a:off x="3609114" y="2649967"/>
            <a:ext cx="2396837" cy="2396837"/>
          </a:xfrm>
          <a:prstGeom prst="arc">
            <a:avLst>
              <a:gd name="adj1" fmla="val 17788478"/>
              <a:gd name="adj2" fmla="val 19597472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kawa 12" descr="C:\Documents and Settings\User\Desktop\Picture001 copy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0" t="1338" r="-333" b="1615"/>
          <a:stretch/>
        </p:blipFill>
        <p:spPr bwMode="auto">
          <a:xfrm rot="1057723" flipH="1">
            <a:off x="3465682" y="1239009"/>
            <a:ext cx="4101928" cy="5942057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3759200" y="3287319"/>
            <a:ext cx="534844" cy="901085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73504" y="3663719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4cm</a:t>
            </a:r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0" grpId="0"/>
      <p:bldP spid="3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9" y="385190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09625" cy="1905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59681" y="386354"/>
                <a:ext cx="7165452" cy="971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05" marR="0" indent="-1905">
                  <a:lnSpc>
                    <a:spcPct val="119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b="1" i="1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si-LK" sz="2400" b="1" kern="1400" smtClean="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si-LK" sz="2400" b="1" kern="140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සරල රේඛාවට සමාන්තරව (0, -3) ලක්ෂ්‍යය හරහා යන </a:t>
                </a:r>
                <a:r>
                  <a:rPr lang="si-LK" sz="2400" b="1" kern="1400" smtClean="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සරල රේඛාවේ</a:t>
                </a:r>
                <a:r>
                  <a:rPr lang="en-US" sz="2400" b="1" kern="1400" smtClean="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si-LK" sz="2400" b="1" kern="1400" smtClean="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සමීකරණය ල</a:t>
                </a:r>
                <a:r>
                  <a:rPr lang="si-LK" sz="2400" b="1" kern="140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ියා දක්වන්න</a:t>
                </a:r>
                <a:r>
                  <a:rPr lang="si-LK" sz="2400" b="1" kern="1400" smtClean="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.</a:t>
                </a:r>
                <a:r>
                  <a:rPr lang="si-LK" sz="1600" b="1" kern="140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 </a:t>
                </a:r>
                <a:endParaRPr lang="si-LK" sz="1600" b="1" kern="1400">
                  <a:ln>
                    <a:noFill/>
                  </a:ln>
                  <a:solidFill>
                    <a:srgbClr val="0000C0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81" y="386354"/>
                <a:ext cx="7165452" cy="971292"/>
              </a:xfrm>
              <a:prstGeom prst="rect">
                <a:avLst/>
              </a:prstGeom>
              <a:blipFill>
                <a:blip r:embed="rId4"/>
                <a:stretch>
                  <a:fillRect l="-1276" t="-62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25237" y="1550724"/>
                <a:ext cx="19123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8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37" y="1550724"/>
                <a:ext cx="191238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338664" y="1535336"/>
            <a:ext cx="4105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kern="1400">
                <a:latin typeface="Calibri" panose="020F0502020204030204" pitchFamily="34" charset="0"/>
              </a:rPr>
              <a:t>සරල රේඛ</a:t>
            </a:r>
            <a:r>
              <a:rPr lang="si-LK" sz="2400" b="1" kern="1400" smtClean="0">
                <a:latin typeface="Calibri" panose="020F0502020204030204" pitchFamily="34" charset="0"/>
              </a:rPr>
              <a:t>ාවක පොදු</a:t>
            </a:r>
            <a:r>
              <a:rPr lang="en-US" sz="2400" b="1" kern="1400" smtClean="0">
                <a:latin typeface="Calibri" panose="020F0502020204030204" pitchFamily="34" charset="0"/>
              </a:rPr>
              <a:t> </a:t>
            </a:r>
            <a:r>
              <a:rPr lang="si-LK" sz="2400" b="1" kern="1400">
                <a:latin typeface="Calibri" panose="020F0502020204030204" pitchFamily="34" charset="0"/>
              </a:rPr>
              <a:t>සමීකරණය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7795" y="4985823"/>
                <a:ext cx="11356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1" i="1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95" y="4985823"/>
                <a:ext cx="11356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15135" y="2577014"/>
                <a:ext cx="19463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kern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kern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kern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kern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kern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kern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kern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si-LK" sz="2400" b="1" kern="14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35" y="2577014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2508" t="-10667" r="-376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87839" y="3236548"/>
                <a:ext cx="193514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kern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kern="14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kern="140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2400" b="1" i="1" kern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kern="1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kern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kern="140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b="1" i="1" kern="140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400" b="1" i="1" kern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kern="1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kern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kern="140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kern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839" y="3236548"/>
                <a:ext cx="1935145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72185" y="4202019"/>
                <a:ext cx="175079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1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kern="1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kern="14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kern="1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kern="1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kern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kern="140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kern="1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85" y="4202019"/>
                <a:ext cx="1750799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72775" y="4971075"/>
                <a:ext cx="12126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775" y="4971075"/>
                <a:ext cx="121264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60231" y="5675935"/>
                <a:ext cx="18274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31" y="5675935"/>
                <a:ext cx="182742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338664" y="1985773"/>
            <a:ext cx="5775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kern="1400" smtClean="0">
                <a:solidFill>
                  <a:srgbClr val="C00000"/>
                </a:solidFill>
                <a:latin typeface="Calibri" panose="020F0502020204030204" pitchFamily="34" charset="0"/>
              </a:rPr>
              <a:t>සමාන්තර සරල </a:t>
            </a:r>
            <a:r>
              <a:rPr lang="si-LK" sz="2400" b="1" kern="1400">
                <a:solidFill>
                  <a:srgbClr val="C00000"/>
                </a:solidFill>
                <a:latin typeface="Calibri" panose="020F0502020204030204" pitchFamily="34" charset="0"/>
              </a:rPr>
              <a:t>රේඛ</a:t>
            </a:r>
            <a:r>
              <a:rPr lang="si-LK" sz="2400" b="1" kern="1400" smtClean="0">
                <a:solidFill>
                  <a:srgbClr val="C00000"/>
                </a:solidFill>
                <a:latin typeface="Calibri" panose="020F0502020204030204" pitchFamily="34" charset="0"/>
              </a:rPr>
              <a:t>ාවල අනුක්‍රමණ සමාන වේ.</a:t>
            </a:r>
            <a:endParaRPr lang="en-US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9" y="372535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7175" cy="190500"/>
          </a:xfrm>
          <a:prstGeom prst="rect">
            <a:avLst/>
          </a:prstGeom>
          <a:noFill/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066800" y="436941"/>
            <a:ext cx="72736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තත්</a:t>
            </a:r>
            <a:r>
              <a:rPr lang="en-US" sz="2400" b="1" err="1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පරයට</a:t>
            </a:r>
            <a:r>
              <a:rPr lang="en-US" sz="2400" b="1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  ඝනසෙන්ටිමීටර 24ක ඒක</a:t>
            </a:r>
            <a:r>
              <a:rPr lang="en-US" sz="2400" b="1" dirty="0" err="1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ාකාර</a:t>
            </a:r>
            <a:r>
              <a:rPr lang="en-US" sz="2400" b="1" dirty="0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වේගයකින්</a:t>
            </a:r>
            <a:r>
              <a:rPr lang="en-US" sz="2400" b="1" dirty="0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ජලය</a:t>
            </a:r>
            <a:r>
              <a:rPr lang="en-US" sz="2400" b="1" dirty="0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ගලා</a:t>
            </a:r>
            <a:r>
              <a:rPr lang="en-US" sz="2400" b="1" dirty="0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එන</a:t>
            </a:r>
            <a:r>
              <a:rPr lang="en-US" sz="2400" b="1" dirty="0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කරාමයකින්</a:t>
            </a:r>
            <a:r>
              <a:rPr lang="en-US" sz="2400" b="1" dirty="0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ධාරිතාව</a:t>
            </a:r>
            <a:r>
              <a:rPr lang="en-US" sz="2400" b="1" dirty="0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ඝනසෙන්ටිමීටර</a:t>
            </a:r>
            <a:r>
              <a:rPr lang="en-US" sz="2400" b="1" dirty="0" smtClean="0"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 120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ක්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වන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භාජනයක්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සම්පූර්ණයෙන්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පිරවීමට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ගතවන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කාලය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සොයන්න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Iskoola Pota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6255" y="2446468"/>
            <a:ext cx="167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 smtClean="0">
                <a:solidFill>
                  <a:srgbClr val="C00000"/>
                </a:solidFill>
              </a:rPr>
              <a:t>කාලය =</a:t>
            </a:r>
            <a:endParaRPr lang="en-US" sz="2400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20483" y="2284565"/>
                <a:ext cx="1030731" cy="692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i-LK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ධාරිතාව</m:t>
                          </m:r>
                        </m:num>
                        <m:den>
                          <m:r>
                            <a:rPr lang="si-LK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වේගය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83" y="2284565"/>
                <a:ext cx="1030731" cy="692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42462" y="3381093"/>
                <a:ext cx="89338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i-LK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i-LK" sz="2400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si-LK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462" y="3381093"/>
                <a:ext cx="893386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722509" y="4447825"/>
                <a:ext cx="16145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=  </m:t>
                    </m:r>
                  </m:oMath>
                </a14:m>
                <a:r>
                  <a:rPr lang="si-LK" sz="2400" b="1" smtClean="0">
                    <a:solidFill>
                      <a:srgbClr val="C00000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තත්පර 5</a:t>
                </a:r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509" y="4447825"/>
                <a:ext cx="1614545" cy="461665"/>
              </a:xfrm>
              <a:prstGeom prst="rect">
                <a:avLst/>
              </a:prstGeom>
              <a:blipFill>
                <a:blip r:embed="rId6"/>
                <a:stretch>
                  <a:fillRect t="-12000" r="-452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79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4" y="344826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Rectangle 3"/>
              <p:cNvSpPr>
                <a:spLocks noChangeArrowheads="1"/>
              </p:cNvSpPr>
              <p:nvPr/>
            </p:nvSpPr>
            <p:spPr bwMode="auto">
              <a:xfrm>
                <a:off x="1078171" y="575768"/>
                <a:ext cx="783381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1" i="0" u="none" strike="noStrike" cap="none" normalizeH="0" baseline="0" smtClean="0">
                    <a:ln>
                      <a:noFill/>
                    </a:ln>
                    <a:solidFill>
                      <a:srgbClr val="0000C0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යන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වීජීය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2400" b="1" i="0" u="none" strike="noStrike" cap="none" normalizeH="0" baseline="0" err="1" smtClean="0">
                    <a:ln>
                      <a:noFill/>
                    </a:ln>
                    <a:solidFill>
                      <a:srgbClr val="0000C0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පදවල</a:t>
                </a:r>
                <a:r>
                  <a:rPr kumimoji="0" lang="en-US" sz="2400" b="1" i="0" u="none" strike="noStrike" cap="none" normalizeH="0" baseline="0" smtClean="0">
                    <a:ln>
                      <a:noFill/>
                    </a:ln>
                    <a:solidFill>
                      <a:srgbClr val="0000C0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 කුඩාම පොදු ගුණාකාරය ස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ොයන්න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Times New Roman" pitchFamily="18" charset="0"/>
                    <a:cs typeface="Iskoola Pota" pitchFamily="34" charset="0"/>
                  </a:rPr>
                  <a:t>.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endPara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553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171" y="575768"/>
                <a:ext cx="7833817" cy="461665"/>
              </a:xfrm>
              <a:prstGeom prst="rect">
                <a:avLst/>
              </a:prstGeom>
              <a:blipFill>
                <a:blip r:embed="rId3"/>
                <a:stretch>
                  <a:fillRect l="-233" t="-9211" b="-30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33194" y="1626848"/>
                <a:ext cx="27216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US" sz="2400" b="0" i="1" smtClean="0">
                          <a:solidFill>
                            <a:srgbClr val="000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2DB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2DB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2DB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194" y="1626848"/>
                <a:ext cx="272164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57470" y="2424144"/>
                <a:ext cx="36017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2DB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2DB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2DB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470" y="2424144"/>
                <a:ext cx="360175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84805" y="3550803"/>
                <a:ext cx="35589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smtClean="0">
                    <a:solidFill>
                      <a:schemeClr val="tx1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කුඩාම පොදු ගුණාක</a:t>
                </a:r>
                <a:r>
                  <a:rPr lang="en-US" sz="2400" b="1">
                    <a:solidFill>
                      <a:schemeClr val="tx1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ා</a:t>
                </a:r>
                <a:r>
                  <a:rPr lang="en-US" sz="2400" b="1" smtClean="0">
                    <a:solidFill>
                      <a:schemeClr val="tx1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රය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400" b="1" smtClean="0">
                    <a:solidFill>
                      <a:schemeClr val="tx1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05" y="3550803"/>
                <a:ext cx="3558988" cy="461665"/>
              </a:xfrm>
              <a:prstGeom prst="rect">
                <a:avLst/>
              </a:prstGeom>
              <a:blipFill>
                <a:blip r:embed="rId6"/>
                <a:stretch>
                  <a:fillRect l="-274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6085" y="3550802"/>
                <a:ext cx="27153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2DB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2DB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2DB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085" y="3550802"/>
                <a:ext cx="271535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88288" y="4249568"/>
                <a:ext cx="30894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C0"/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r>
                        <a:rPr lang="en-US" sz="2400" b="0" i="1" smtClean="0">
                          <a:solidFill>
                            <a:srgbClr val="000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2DB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2DB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2DB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88" y="4249568"/>
                <a:ext cx="308943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88288" y="4948333"/>
                <a:ext cx="18181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C0"/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r>
                        <a:rPr lang="en-US" sz="2400" b="0" i="1" smtClean="0">
                          <a:solidFill>
                            <a:srgbClr val="0000C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2DB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2DB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2DB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88" y="4948333"/>
                <a:ext cx="181812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69035" y="2097270"/>
            <a:ext cx="2148778" cy="3006747"/>
            <a:chOff x="6432656" y="1521662"/>
            <a:chExt cx="2148778" cy="3006747"/>
          </a:xfrm>
        </p:grpSpPr>
        <p:pic>
          <p:nvPicPr>
            <p:cNvPr id="33" name="Picture 3" descr="E:\Pictures\others\st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4085">
              <a:off x="6432656" y="2379631"/>
              <a:ext cx="2148778" cy="2148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l Callout 33"/>
            <p:cNvSpPr/>
            <p:nvPr/>
          </p:nvSpPr>
          <p:spPr>
            <a:xfrm rot="21285202">
              <a:off x="6491694" y="1521662"/>
              <a:ext cx="1762320" cy="480311"/>
            </a:xfrm>
            <a:prstGeom prst="wedgeEllipseCallout">
              <a:avLst>
                <a:gd name="adj1" fmla="val 2871"/>
                <a:gd name="adj2" fmla="val 112134"/>
              </a:avLst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Yes, I Can</a:t>
              </a:r>
              <a:endParaRPr 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32" y="4297612"/>
            <a:ext cx="810716" cy="71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93" y="4297612"/>
            <a:ext cx="810716" cy="71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343" y="4307777"/>
            <a:ext cx="810716" cy="71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56" y="4297612"/>
            <a:ext cx="810716" cy="71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73" y="4307777"/>
            <a:ext cx="810716" cy="71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71" y="3607302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81" y="3614292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95" y="3614292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07" y="3600644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11" y="3600644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70" y="2920572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14" y="2920571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44" y="2933888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06" y="2920570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11" y="2913912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79" y="2257116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02" y="2246619"/>
            <a:ext cx="73350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22" y="2233301"/>
            <a:ext cx="73350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04" y="2233300"/>
            <a:ext cx="73350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>
            <a:hlinkClick r:id="rId41" action="ppaction://hlinksldjump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84" y="2226643"/>
            <a:ext cx="73350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03" y="1569847"/>
            <a:ext cx="73350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87" y="1575640"/>
            <a:ext cx="73350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>
            <a:hlinkClick r:id="rId47" action="ppaction://hlinksldjump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87" y="1559350"/>
            <a:ext cx="73350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531" y="1559350"/>
            <a:ext cx="73350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>
            <a:hlinkClick r:id="rId51" action="ppaction://hlinksldjump"/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99" y="1546364"/>
            <a:ext cx="73350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2">
            <a:hlinkClick r:id="rId53" action="ppaction://hlinksldjump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73" y="5491671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3">
            <a:hlinkClick r:id="rId54" action="ppaction://hlinksldjump"/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09" y="5491671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4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64" y="5491671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5">
            <a:hlinkClick r:id="rId56" action="ppaction://hlinksldjump"/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66" y="5491671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6">
            <a:hlinkClick r:id="rId57" action="ppaction://hlinksldjump"/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86" y="5491671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253" y="892552"/>
            <a:ext cx="209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A"/>
                </a:solidFill>
              </a:rPr>
              <a:t>A</a:t>
            </a:r>
            <a:r>
              <a:rPr lang="si-LK" sz="3600" b="1" smtClean="0">
                <a:solidFill>
                  <a:srgbClr val="00009A"/>
                </a:solidFill>
              </a:rPr>
              <a:t>  කොටස</a:t>
            </a:r>
            <a:endParaRPr lang="en-US" sz="3600" b="1">
              <a:solidFill>
                <a:srgbClr val="00009A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4408" y="4837994"/>
            <a:ext cx="209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A"/>
                </a:solidFill>
              </a:rPr>
              <a:t>B</a:t>
            </a:r>
            <a:r>
              <a:rPr lang="si-LK" sz="3600" b="1" smtClean="0">
                <a:solidFill>
                  <a:srgbClr val="00009A"/>
                </a:solidFill>
              </a:rPr>
              <a:t>  කොටස</a:t>
            </a:r>
            <a:endParaRPr lang="en-US" sz="3600" b="1">
              <a:solidFill>
                <a:srgbClr val="00009A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8"/>
          <a:srcRect r="20129"/>
          <a:stretch/>
        </p:blipFill>
        <p:spPr>
          <a:xfrm>
            <a:off x="3139873" y="235606"/>
            <a:ext cx="2058372" cy="10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rc 44"/>
          <p:cNvSpPr/>
          <p:nvPr/>
        </p:nvSpPr>
        <p:spPr>
          <a:xfrm rot="8055698">
            <a:off x="2559876" y="1459534"/>
            <a:ext cx="1229193" cy="1229193"/>
          </a:xfrm>
          <a:prstGeom prst="arc">
            <a:avLst>
              <a:gd name="adj1" fmla="val 16496762"/>
              <a:gd name="adj2" fmla="val 20893731"/>
            </a:avLst>
          </a:prstGeom>
          <a:solidFill>
            <a:srgbClr val="53FF1D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8950929">
            <a:off x="2490015" y="1331696"/>
            <a:ext cx="1372199" cy="1364099"/>
          </a:xfrm>
          <a:prstGeom prst="arc">
            <a:avLst>
              <a:gd name="adj1" fmla="val 15688520"/>
              <a:gd name="adj2" fmla="val 1971547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e 41"/>
          <p:cNvSpPr/>
          <p:nvPr/>
        </p:nvSpPr>
        <p:spPr>
          <a:xfrm rot="21405118" flipH="1">
            <a:off x="2861757" y="4188298"/>
            <a:ext cx="1366956" cy="1366956"/>
          </a:xfrm>
          <a:prstGeom prst="pie">
            <a:avLst>
              <a:gd name="adj1" fmla="val 10293292"/>
              <a:gd name="adj2" fmla="val 14415385"/>
            </a:avLst>
          </a:prstGeom>
          <a:solidFill>
            <a:srgbClr val="53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5725" cy="190500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9" y="386183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93555" y="457200"/>
                <a:ext cx="744084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i-LK" sz="2400" b="1">
                    <a:solidFill>
                      <a:srgbClr val="00009A"/>
                    </a:solidFill>
                  </a:rPr>
                  <a:t>රූපයේ දැක්වෙන </a:t>
                </a:r>
                <a:r>
                  <a:rPr lang="en-US" sz="2400" b="1">
                    <a:solidFill>
                      <a:srgbClr val="00009A"/>
                    </a:solidFill>
                  </a:rPr>
                  <a:t>PQRS </a:t>
                </a:r>
                <a:r>
                  <a:rPr lang="si-LK" sz="2400" b="1">
                    <a:solidFill>
                      <a:srgbClr val="00009A"/>
                    </a:solidFill>
                  </a:rPr>
                  <a:t>වෘත්ත චතුරස්‍රයේ </a:t>
                </a:r>
                <a:r>
                  <a:rPr lang="en-US" sz="2400" b="1">
                    <a:solidFill>
                      <a:srgbClr val="00009A"/>
                    </a:solidFill>
                  </a:rPr>
                  <a:t>PS </a:t>
                </a:r>
                <a:r>
                  <a:rPr lang="si-LK" sz="2400" b="1">
                    <a:solidFill>
                      <a:srgbClr val="00009A"/>
                    </a:solidFill>
                  </a:rPr>
                  <a:t>පාදය </a:t>
                </a:r>
                <a:r>
                  <a:rPr lang="en-US" sz="2400" b="1">
                    <a:solidFill>
                      <a:srgbClr val="00009A"/>
                    </a:solidFill>
                  </a:rPr>
                  <a:t>T </a:t>
                </a:r>
                <a:r>
                  <a:rPr lang="si-LK" sz="2400" b="1">
                    <a:solidFill>
                      <a:srgbClr val="00009A"/>
                    </a:solidFill>
                  </a:rPr>
                  <a:t>දක්වා දික්කර ඇත. </a:t>
                </a:r>
                <a:r>
                  <a:rPr lang="si-LK" sz="2400" b="1" smtClean="0">
                    <a:solidFill>
                      <a:srgbClr val="00009A"/>
                    </a:solidFill>
                  </a:rPr>
                  <a:t>ද</a:t>
                </a:r>
                <a:r>
                  <a:rPr lang="si-LK" sz="2400" b="1">
                    <a:solidFill>
                      <a:srgbClr val="00009A"/>
                    </a:solidFill>
                  </a:rPr>
                  <a:t>ී ඇති තොරතුරු ඇසුරෙන්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9A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b="1">
                    <a:solidFill>
                      <a:srgbClr val="00009A"/>
                    </a:solidFill>
                  </a:rPr>
                  <a:t> </a:t>
                </a:r>
                <a:r>
                  <a:rPr lang="si-LK" sz="2400" b="1">
                    <a:solidFill>
                      <a:srgbClr val="00009A"/>
                    </a:solidFill>
                  </a:rPr>
                  <a:t>හි අගය සොයන්න. </a:t>
                </a:r>
                <a:r>
                  <a:rPr lang="si-LK" sz="2400" b="1" smtClean="0">
                    <a:solidFill>
                      <a:srgbClr val="00009A"/>
                    </a:solidFill>
                  </a:rPr>
                  <a:t>   </a:t>
                </a:r>
                <a:endParaRPr lang="si-LK" sz="2400" b="1">
                  <a:solidFill>
                    <a:srgbClr val="00009A"/>
                  </a:solidFill>
                </a:endParaRPr>
              </a:p>
              <a:p>
                <a:r>
                  <a:rPr lang="si-LK" sz="2400" b="1">
                    <a:solidFill>
                      <a:srgbClr val="00009A"/>
                    </a:solidFill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55" y="457200"/>
                <a:ext cx="7440845" cy="1200329"/>
              </a:xfrm>
              <a:prstGeom prst="rect">
                <a:avLst/>
              </a:prstGeom>
              <a:blipFill>
                <a:blip r:embed="rId4"/>
                <a:stretch>
                  <a:fillRect l="-1229" t="-4061" r="-393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044453" y="1598192"/>
            <a:ext cx="4487640" cy="3965812"/>
            <a:chOff x="4024551" y="1951851"/>
            <a:chExt cx="2855972" cy="252387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611798" y="3057631"/>
              <a:ext cx="480175" cy="9779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024551" y="2206785"/>
              <a:ext cx="2073349" cy="1981200"/>
            </a:xfrm>
            <a:prstGeom prst="ellipse">
              <a:avLst/>
            </a:prstGeom>
            <a:noFill/>
            <a:ln>
              <a:solidFill>
                <a:srgbClr val="D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327288" y="2245063"/>
              <a:ext cx="1053871" cy="16528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3"/>
            </p:cNvCxnSpPr>
            <p:nvPr/>
          </p:nvCxnSpPr>
          <p:spPr>
            <a:xfrm>
              <a:off x="4328186" y="3897845"/>
              <a:ext cx="2222245" cy="2313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 rot="2077160">
              <a:off x="5167266" y="3607602"/>
              <a:ext cx="873279" cy="868124"/>
            </a:xfrm>
            <a:prstGeom prst="arc">
              <a:avLst>
                <a:gd name="adj1" fmla="val 15684425"/>
                <a:gd name="adj2" fmla="val 1972598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43218" y="3786808"/>
              <a:ext cx="425668" cy="293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/>
                <a:t>65</a:t>
              </a:r>
              <a:r>
                <a:rPr lang="en-US" sz="2400" b="1" baseline="30000" smtClean="0"/>
                <a:t>0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193493" y="2335028"/>
                  <a:ext cx="381000" cy="2938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2400" b="1" i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3493" y="2335028"/>
                  <a:ext cx="381000" cy="2938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6538915" y="4041082"/>
              <a:ext cx="341608" cy="293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/>
                <a:t>T</a:t>
              </a:r>
              <a:endParaRPr lang="en-US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1973" y="2900333"/>
              <a:ext cx="381000" cy="293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R</a:t>
              </a:r>
              <a:endParaRPr lang="en-US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46906" y="3997346"/>
              <a:ext cx="381000" cy="293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/>
                <a:t>S</a:t>
              </a:r>
              <a:endParaRPr lang="en-US" sz="2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65290" y="3853935"/>
              <a:ext cx="381000" cy="293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</a:t>
              </a:r>
              <a:endParaRPr lang="en-US" sz="2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65483" y="1951851"/>
              <a:ext cx="381000" cy="293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Q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67276" y="4342317"/>
                <a:ext cx="155170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𝟔𝟓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76" y="4342317"/>
                <a:ext cx="1551709" cy="47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 flipV="1">
            <a:off x="3185022" y="2072958"/>
            <a:ext cx="1117321" cy="1278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092161" y="2361217"/>
            <a:ext cx="3853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2400" b="1" smtClean="0"/>
              <a:t>ව</a:t>
            </a:r>
            <a:r>
              <a:rPr lang="si-LK" sz="2400" b="1"/>
              <a:t>ෘත්ත චතුරස්</a:t>
            </a:r>
            <a:r>
              <a:rPr lang="si-LK" sz="2400" b="1" smtClean="0"/>
              <a:t>‍රය</a:t>
            </a:r>
            <a:r>
              <a:rPr lang="si-LK" sz="2400" b="1"/>
              <a:t>ක</a:t>
            </a:r>
            <a:r>
              <a:rPr lang="en-US" sz="2400" b="1" smtClean="0"/>
              <a:t> </a:t>
            </a:r>
            <a:r>
              <a:rPr lang="si-LK" sz="2400" b="1"/>
              <a:t>පා</a:t>
            </a:r>
            <a:r>
              <a:rPr lang="si-LK" sz="2400" b="1" smtClean="0"/>
              <a:t>දයක් දික්කිරීමෙන් සෑදෙන බාහිර ‍කෝණය එහි අභ්‍යන්තර සම්මුඛ කෝණයට සමාන වේ. ‍‍</a:t>
            </a:r>
            <a:endParaRPr lang="si-LK" sz="2400" b="1"/>
          </a:p>
        </p:txBody>
      </p:sp>
    </p:spTree>
    <p:extLst>
      <p:ext uri="{BB962C8B-B14F-4D97-AF65-F5344CB8AC3E}">
        <p14:creationId xmlns:p14="http://schemas.microsoft.com/office/powerpoint/2010/main" val="33539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2" grpId="0" animBg="1"/>
      <p:bldP spid="3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1" y="358474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064997" y="510935"/>
            <a:ext cx="738179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මුහුණත්වල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1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සිට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4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තෙක්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අංක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ලියා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ඇති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සමබර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චතුස්තලාකාර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දාදු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කැට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දෙකක්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එකවර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උඩ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දැමීම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හා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සම්බන්ධ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නියැදි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අවකාශය</a:t>
            </a:r>
            <a:r>
              <a:rPr lang="en-US" sz="2400" b="1" dirty="0" smtClean="0"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මෙහි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දැක්වෙන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කොටු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දැලෙහි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දක්වා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ඇත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කැට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දෙකෙහි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අය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ගණන්වල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එකතුව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6ට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වැඩිවීමේ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සිද්ධි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කොටුදැල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මත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වටකර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දක්වා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එහි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සම්භාවිතාව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ද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ලියන්න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26" y="2875657"/>
            <a:ext cx="3289190" cy="2957104"/>
          </a:xfrm>
          <a:prstGeom prst="rect">
            <a:avLst/>
          </a:prstGeom>
          <a:noFill/>
        </p:spPr>
      </p:pic>
      <p:sp>
        <p:nvSpPr>
          <p:cNvPr id="2" name="Right Triangle 1"/>
          <p:cNvSpPr/>
          <p:nvPr/>
        </p:nvSpPr>
        <p:spPr>
          <a:xfrm rot="10800000">
            <a:off x="3075712" y="3255816"/>
            <a:ext cx="914400" cy="817418"/>
          </a:xfrm>
          <a:prstGeom prst="rtTriangle">
            <a:avLst/>
          </a:prstGeom>
          <a:noFill/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21897" y="3052735"/>
            <a:ext cx="167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3 + 4 = 7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1897" y="3562985"/>
            <a:ext cx="167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4 + 3 = 7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1897" y="4073235"/>
            <a:ext cx="167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4 + 4 = 8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28111" y="3218852"/>
            <a:ext cx="318655" cy="318655"/>
          </a:xfrm>
          <a:prstGeom prst="ellipse">
            <a:avLst/>
          </a:prstGeom>
          <a:noFill/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9163" y="3648343"/>
            <a:ext cx="318655" cy="318655"/>
          </a:xfrm>
          <a:prstGeom prst="ellipse">
            <a:avLst/>
          </a:prstGeom>
          <a:noFill/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99163" y="3218852"/>
            <a:ext cx="318655" cy="318655"/>
          </a:xfrm>
          <a:prstGeom prst="ellipse">
            <a:avLst/>
          </a:prstGeom>
          <a:noFill/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82815" y="5366400"/>
                <a:ext cx="19613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 smtClean="0">
                    <a:solidFill>
                      <a:schemeClr val="tx1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ස</a:t>
                </a:r>
                <a14:m>
                  <m:oMath xmlns:m="http://schemas.openxmlformats.org/officeDocument/2006/math">
                    <m:r>
                      <a:rPr lang="si-LK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ම්භාවිතාව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400" b="1" smtClean="0">
                    <a:solidFill>
                      <a:schemeClr val="tx1"/>
                    </a:solidFill>
                    <a:latin typeface="Iskoola Pota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815" y="5366400"/>
                <a:ext cx="1961306" cy="461665"/>
              </a:xfrm>
              <a:prstGeom prst="rect">
                <a:avLst/>
              </a:prstGeom>
              <a:blipFill>
                <a:blip r:embed="rId4"/>
                <a:stretch>
                  <a:fillRect l="-496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98296" y="5204143"/>
                <a:ext cx="62228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296" y="5204143"/>
                <a:ext cx="622286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/>
      <p:bldP spid="6" grpId="0" animBg="1"/>
      <p:bldP spid="6" grpId="1" animBg="1"/>
      <p:bldP spid="10" grpId="0" animBg="1"/>
      <p:bldP spid="10" grpId="1" animBg="1"/>
      <p:bldP spid="13" grpId="0" animBg="1"/>
      <p:bldP spid="13" grpId="1" animBg="1"/>
      <p:bldP spid="1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9" y="393047"/>
            <a:ext cx="810716" cy="7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Rectangle 2"/>
              <p:cNvSpPr>
                <a:spLocks noChangeArrowheads="1"/>
              </p:cNvSpPr>
              <p:nvPr/>
            </p:nvSpPr>
            <p:spPr bwMode="auto">
              <a:xfrm>
                <a:off x="1274618" y="485046"/>
                <a:ext cx="7301346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1143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i-LK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කේන්ද්‍රය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 O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වන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වෘත්තය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මත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 A,B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හා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 C</a:t>
                </a:r>
                <a:r>
                  <a:rPr kumimoji="0" lang="si-LK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 ලක්ෂ්‍ය පිහිටා ඇත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. </a:t>
                </a: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C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indent="1143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Calibri" pitchFamily="34" charset="0"/>
                    <a:ea typeface="Times New Roman" pitchFamily="18" charset="0"/>
                    <a:cs typeface="Iskoola Pota" pitchFamily="34" charset="0"/>
                  </a:rPr>
                  <a:t>AB , D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දක්වා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දික්කර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ඇත</a:t>
                </a:r>
                <a:r>
                  <a:rPr kumimoji="0" lang="en-US" sz="2400" b="1" i="0" u="none" strike="noStrike" cap="none" normalizeH="0" baseline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0"/>
                        </a:solidFill>
                        <a:effectLst/>
                        <a:latin typeface="Cambria Math" panose="02040503050406030204" pitchFamily="18" charset="0"/>
                        <a:ea typeface="Calibri" pitchFamily="34" charset="0"/>
                        <a:cs typeface="Iskoola Pota" pitchFamily="34" charset="0"/>
                      </a:rPr>
                      <m:t>𝒙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0"/>
                        </a:solidFill>
                        <a:effectLst/>
                        <a:latin typeface="Cambria Math" panose="02040503050406030204" pitchFamily="18" charset="0"/>
                        <a:ea typeface="Calibri" pitchFamily="34" charset="0"/>
                        <a:cs typeface="Iskoola Pota" pitchFamily="34" charset="0"/>
                      </a:rPr>
                      <m:t> </m:t>
                    </m:r>
                  </m:oMath>
                </a14:m>
                <a:r>
                  <a:rPr lang="en-US" sz="2400" b="1" smtClean="0"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හ</a:t>
                </a:r>
                <a:r>
                  <a:rPr lang="en-US" sz="2400" b="1" dirty="0" err="1" smtClean="0"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ි</a:t>
                </a:r>
                <a:r>
                  <a:rPr lang="en-US" sz="2400" b="1" dirty="0" smtClean="0"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අගය</a:t>
                </a:r>
                <a:r>
                  <a:rPr lang="en-US" sz="2400" b="1" dirty="0" smtClean="0"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සොයන</a:t>
                </a:r>
                <a:r>
                  <a:rPr lang="en-US" sz="2400" b="1" err="1" smtClean="0"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්</a:t>
                </a:r>
                <a:r>
                  <a:rPr lang="en-US" sz="2400" b="1" smtClean="0">
                    <a:solidFill>
                      <a:srgbClr val="0000C0"/>
                    </a:solidFill>
                    <a:effectLst/>
                    <a:latin typeface="Iskoola Pota" pitchFamily="34" charset="0"/>
                    <a:ea typeface="Calibri" pitchFamily="34" charset="0"/>
                    <a:cs typeface="Iskoola Pota" pitchFamily="34" charset="0"/>
                  </a:rPr>
                  <a:t>න.</a:t>
                </a: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C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246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4618" y="485046"/>
                <a:ext cx="7301346" cy="830997"/>
              </a:xfrm>
              <a:prstGeom prst="rect">
                <a:avLst/>
              </a:prstGeom>
              <a:blipFill>
                <a:blip r:embed="rId3"/>
                <a:stretch>
                  <a:fillRect t="-5882" r="-2087" b="-16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5725" cy="190500"/>
          </a:xfrm>
          <a:prstGeom prst="rect">
            <a:avLst/>
          </a:prstGeom>
          <a:noFill/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035627" y="160544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skoola Pota" pitchFamily="34" charset="0"/>
                <a:ea typeface="Calibri" pitchFamily="34" charset="0"/>
                <a:cs typeface="Iskoola Pota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38585" y="356609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0862" y="2277953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62" y="2277953"/>
                <a:ext cx="50405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73970" y="208678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512374" y="1916024"/>
            <a:ext cx="2758653" cy="3198592"/>
            <a:chOff x="3192859" y="1692731"/>
            <a:chExt cx="2758653" cy="3198592"/>
          </a:xfrm>
        </p:grpSpPr>
        <p:sp>
          <p:nvSpPr>
            <p:cNvPr id="16" name="Oval 15"/>
            <p:cNvSpPr/>
            <p:nvPr/>
          </p:nvSpPr>
          <p:spPr>
            <a:xfrm rot="10800000">
              <a:off x="3192859" y="2263031"/>
              <a:ext cx="2628292" cy="26282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endCxn id="16" idx="5"/>
            </p:cNvCxnSpPr>
            <p:nvPr/>
          </p:nvCxnSpPr>
          <p:spPr>
            <a:xfrm flipH="1" flipV="1">
              <a:off x="3577763" y="2647935"/>
              <a:ext cx="929242" cy="9292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3"/>
            </p:cNvCxnSpPr>
            <p:nvPr/>
          </p:nvCxnSpPr>
          <p:spPr>
            <a:xfrm rot="10800000" flipV="1">
              <a:off x="4493942" y="2647935"/>
              <a:ext cx="942305" cy="9292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3"/>
            </p:cNvCxnSpPr>
            <p:nvPr/>
          </p:nvCxnSpPr>
          <p:spPr>
            <a:xfrm flipH="1" flipV="1">
              <a:off x="4627971" y="2263031"/>
              <a:ext cx="808276" cy="38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577764" y="1990862"/>
              <a:ext cx="1895652" cy="6570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69901" y="2294929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1" name="Arc 10"/>
            <p:cNvSpPr/>
            <p:nvPr/>
          </p:nvSpPr>
          <p:spPr>
            <a:xfrm rot="2959846">
              <a:off x="4387970" y="1848596"/>
              <a:ext cx="791621" cy="828869"/>
            </a:xfrm>
            <a:prstGeom prst="arc">
              <a:avLst>
                <a:gd name="adj1" fmla="val 17246231"/>
                <a:gd name="adj2" fmla="val 20884186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40000">
              <a:off x="4417171" y="3413106"/>
              <a:ext cx="171450" cy="1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377335" y="2326829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47456" y="1692731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</a:t>
              </a:r>
              <a:endParaRPr lang="en-US" sz="2400" dirty="0"/>
            </a:p>
          </p:txBody>
        </p:sp>
      </p:grpSp>
      <p:sp>
        <p:nvSpPr>
          <p:cNvPr id="22" name="Arc 21"/>
          <p:cNvSpPr/>
          <p:nvPr/>
        </p:nvSpPr>
        <p:spPr>
          <a:xfrm rot="7193580">
            <a:off x="3357407" y="3382493"/>
            <a:ext cx="791621" cy="828869"/>
          </a:xfrm>
          <a:prstGeom prst="arc">
            <a:avLst>
              <a:gd name="adj1" fmla="val 12077346"/>
              <a:gd name="adj2" fmla="val 6603794"/>
            </a:avLst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66137" y="3781700"/>
                <a:ext cx="531628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𝟐𝟕𝟎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137" y="3781700"/>
                <a:ext cx="531628" cy="375552"/>
              </a:xfrm>
              <a:prstGeom prst="rect">
                <a:avLst/>
              </a:prstGeom>
              <a:blipFill>
                <a:blip r:embed="rId7"/>
                <a:stretch>
                  <a:fillRect r="-26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rot="10800000">
            <a:off x="3511273" y="1858201"/>
            <a:ext cx="932743" cy="1032246"/>
          </a:xfrm>
          <a:prstGeom prst="arc">
            <a:avLst>
              <a:gd name="adj1" fmla="val 13278464"/>
              <a:gd name="adj2" fmla="val 19651148"/>
            </a:avLst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21133" y="2552736"/>
                <a:ext cx="531628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133" y="2552736"/>
                <a:ext cx="531628" cy="375552"/>
              </a:xfrm>
              <a:prstGeom prst="rect">
                <a:avLst/>
              </a:prstGeom>
              <a:blipFill>
                <a:blip r:embed="rId8"/>
                <a:stretch>
                  <a:fillRect r="-26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61970" y="2833330"/>
                <a:ext cx="2413994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970" y="2833330"/>
                <a:ext cx="2413994" cy="377667"/>
              </a:xfrm>
              <a:prstGeom prst="rect">
                <a:avLst/>
              </a:prstGeom>
              <a:blipFill>
                <a:blip r:embed="rId9"/>
                <a:stretch>
                  <a:fillRect l="-1515" t="-1613" r="-1010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79872" y="3450008"/>
                <a:ext cx="1163139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872" y="3450008"/>
                <a:ext cx="1163139" cy="377667"/>
              </a:xfrm>
              <a:prstGeom prst="rect">
                <a:avLst/>
              </a:prstGeom>
              <a:blipFill>
                <a:blip r:embed="rId10"/>
                <a:stretch>
                  <a:fillRect l="-3665" t="-1613" r="-2094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3" grpId="0"/>
      <p:bldP spid="24" grpId="0" animBg="1"/>
      <p:bldP spid="25" grpId="0"/>
      <p:bldP spid="4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6" y="359232"/>
            <a:ext cx="810716" cy="71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066862" y="359232"/>
            <a:ext cx="72597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එක්තරා සමූහිත සංඛ්‍යාත ව්‍යාප්තියක අනුයාත පන්ති ප්‍රාන්තර කිහිපයක් පහත දැක්වේ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	  	 1 – 5 ,	 6 – 10 ,  11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– 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මෙහි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6 – 10</a:t>
            </a:r>
            <a:r>
              <a:rPr kumimoji="0" lang="si-LK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පන්ති ප්‍රාන්තරයේ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) 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සීමා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         (ii)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මායිම්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ලියා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දක්වන්න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17159" y="3617497"/>
                <a:ext cx="16240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si-LK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− 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2400" b="1" smtClean="0">
                    <a:solidFill>
                      <a:srgbClr val="C00000"/>
                    </a:solidFill>
                  </a:rPr>
                  <a:t>  </a:t>
                </a:r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159" y="3617497"/>
                <a:ext cx="1624083" cy="461665"/>
              </a:xfrm>
              <a:prstGeom prst="rect">
                <a:avLst/>
              </a:prstGeom>
              <a:blipFill>
                <a:blip r:embed="rId3"/>
                <a:stretch>
                  <a:fillRect l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75463" y="3615978"/>
            <a:ext cx="81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 smtClean="0"/>
              <a:t>සීමා</a:t>
            </a:r>
            <a:endParaRPr lang="en-US" sz="2400" b="1"/>
          </a:p>
        </p:txBody>
      </p:sp>
      <p:sp>
        <p:nvSpPr>
          <p:cNvPr id="6" name="TextBox 5"/>
          <p:cNvSpPr txBox="1"/>
          <p:nvPr/>
        </p:nvSpPr>
        <p:spPr>
          <a:xfrm>
            <a:off x="3029803" y="4531056"/>
            <a:ext cx="10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 smtClean="0"/>
              <a:t>මායිම්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17159" y="4528018"/>
                <a:ext cx="223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− 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400" b="1" smtClean="0">
                    <a:solidFill>
                      <a:srgbClr val="C00000"/>
                    </a:solidFill>
                  </a:rPr>
                  <a:t>  </a:t>
                </a:r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159" y="4528018"/>
                <a:ext cx="2238232" cy="461665"/>
              </a:xfrm>
              <a:prstGeom prst="rect">
                <a:avLst/>
              </a:prstGeom>
              <a:blipFill>
                <a:blip r:embed="rId4"/>
                <a:stretch>
                  <a:fillRect l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3" y="376775"/>
            <a:ext cx="810716" cy="71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418" name="Rectangle 2"/>
              <p:cNvSpPr>
                <a:spLocks noChangeArrowheads="1"/>
              </p:cNvSpPr>
              <p:nvPr/>
            </p:nvSpPr>
            <p:spPr bwMode="auto">
              <a:xfrm>
                <a:off x="1108363" y="642101"/>
                <a:ext cx="785821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40005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ABC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kumimoji="0" lang="si-LK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ත්‍රිකෝණයේ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BC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පාදය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D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දක්වා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දික්කර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තිබේ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. 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 indent="400050"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රූපයේ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දී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ඇති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තොරතුරු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ඇසුරෙන</a:t>
                </a:r>
                <a:r>
                  <a:rPr kumimoji="0" lang="en-US" sz="2400" b="1" i="0" u="none" strike="noStrike" cap="none" normalizeH="0" baseline="0" err="1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්</a:t>
                </a:r>
                <a:r>
                  <a:rPr kumimoji="0" lang="en-US" sz="2400" b="1" i="0" u="none" strike="noStrike" cap="none" normalizeH="0" baseline="0" smtClean="0">
                    <a:ln>
                      <a:noFill/>
                    </a:ln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Iskoola Pota" pitchFamily="34" charset="0"/>
                      </a:rPr>
                      <m:t>𝒙</m:t>
                    </m:r>
                  </m:oMath>
                </a14:m>
                <a:r>
                  <a:rPr lang="en-US" sz="3600" b="1" smtClean="0"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හ</a:t>
                </a:r>
                <a:r>
                  <a:rPr lang="en-US" sz="2400" b="1" err="1" smtClean="0"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ි</a:t>
                </a:r>
                <a:r>
                  <a:rPr lang="en-US" sz="2400" b="1" smtClean="0"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අගය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lang="en-US" sz="2400" b="1" smtClean="0"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ස</a:t>
                </a:r>
                <a:r>
                  <a:rPr lang="en-US" sz="2400" b="1" dirty="0" err="1" smtClean="0"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ොයන්න</a:t>
                </a:r>
                <a:r>
                  <a:rPr lang="en-US" sz="2400" b="1" dirty="0" smtClean="0">
                    <a:solidFill>
                      <a:srgbClr val="0000C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.   </a:t>
                </a:r>
                <a:endPara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041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8363" y="642101"/>
                <a:ext cx="7858216" cy="1015663"/>
              </a:xfrm>
              <a:prstGeom prst="rect">
                <a:avLst/>
              </a:prstGeom>
              <a:blipFill>
                <a:blip r:embed="rId3"/>
                <a:stretch>
                  <a:fillRect t="-4192" b="-898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5725" cy="1905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0" y="1487719"/>
            <a:ext cx="4582843" cy="293686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08270" y="4025844"/>
                <a:ext cx="2494144" cy="381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270" y="4025844"/>
                <a:ext cx="2494144" cy="381643"/>
              </a:xfrm>
              <a:prstGeom prst="rect">
                <a:avLst/>
              </a:prstGeom>
              <a:blipFill>
                <a:blip r:embed="rId6"/>
                <a:stretch>
                  <a:fillRect l="-2200" t="-17460" r="-978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64793" y="5082091"/>
                <a:ext cx="2045303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𝟗𝟓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793" y="5082091"/>
                <a:ext cx="2045303" cy="377667"/>
              </a:xfrm>
              <a:prstGeom prst="rect">
                <a:avLst/>
              </a:prstGeom>
              <a:blipFill>
                <a:blip r:embed="rId7"/>
                <a:stretch>
                  <a:fillRect l="-1786" t="-1613" r="-893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64793" y="5696138"/>
                <a:ext cx="1163139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2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A2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  <m:t>𝟔𝟓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>
                  <a:solidFill>
                    <a:srgbClr val="A2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793" y="5696138"/>
                <a:ext cx="1163139" cy="377667"/>
              </a:xfrm>
              <a:prstGeom prst="rect">
                <a:avLst/>
              </a:prstGeom>
              <a:blipFill>
                <a:blip r:embed="rId8"/>
                <a:stretch>
                  <a:fillRect l="-3665" r="-2094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08270" y="4528486"/>
                <a:ext cx="1611980" cy="381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𝟗𝟓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270" y="4528486"/>
                <a:ext cx="1611980" cy="381643"/>
              </a:xfrm>
              <a:prstGeom prst="rect">
                <a:avLst/>
              </a:prstGeom>
              <a:blipFill>
                <a:blip r:embed="rId9"/>
                <a:stretch>
                  <a:fillRect l="-3774" t="-19355" r="-1509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332" y="1836258"/>
            <a:ext cx="2509434" cy="2355796"/>
          </a:xfrm>
          <a:prstGeom prst="rect">
            <a:avLst/>
          </a:prstGeom>
        </p:spPr>
      </p:pic>
      <p:pic>
        <p:nvPicPr>
          <p:cNvPr id="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4" y="386941"/>
            <a:ext cx="810716" cy="71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687992" y="411133"/>
            <a:ext cx="75922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0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PQ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හා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SR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යනු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එකම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සිරස්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තලයේ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පිහිටි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සරල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රේඛා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දෙකකි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.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00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දී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ඇති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තොරතුරු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අනුව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පහත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දැක්වෙන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කෝණ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නම්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කරන්</a:t>
            </a:r>
            <a:r>
              <a:rPr kumimoji="0" lang="en-US" sz="2400" b="1" i="0" u="none" strike="noStrike" cap="none" normalizeH="0" baseline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න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ie 4"/>
          <p:cNvSpPr/>
          <p:nvPr/>
        </p:nvSpPr>
        <p:spPr>
          <a:xfrm rot="20866694" flipH="1">
            <a:off x="5848198" y="3315532"/>
            <a:ext cx="1122226" cy="1122226"/>
          </a:xfrm>
          <a:prstGeom prst="pie">
            <a:avLst>
              <a:gd name="adj1" fmla="val 10086382"/>
              <a:gd name="adj2" fmla="val 12428602"/>
            </a:avLst>
          </a:prstGeom>
          <a:solidFill>
            <a:srgbClr val="FF2121"/>
          </a:solidFill>
          <a:ln>
            <a:solidFill>
              <a:srgbClr val="FF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733306" flipH="1" flipV="1">
            <a:off x="5937110" y="1713138"/>
            <a:ext cx="963452" cy="807364"/>
          </a:xfrm>
          <a:prstGeom prst="pie">
            <a:avLst>
              <a:gd name="adj1" fmla="val 10086382"/>
              <a:gd name="adj2" fmla="val 11100644"/>
            </a:avLst>
          </a:prstGeom>
          <a:solidFill>
            <a:srgbClr val="32D000"/>
          </a:solidFill>
          <a:ln>
            <a:solidFill>
              <a:srgbClr val="32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1154" y="1792843"/>
            <a:ext cx="4951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00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(i)    P සිට Tහි ආරෝහණ කෝ</a:t>
            </a:r>
            <a:r>
              <a:rPr lang="en-US" sz="2400" b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ණය</a:t>
            </a:r>
            <a:endParaRPr lang="en-US" sz="1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154" y="3730389"/>
            <a:ext cx="478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00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28A800"/>
                </a:solidFill>
                <a:latin typeface="Calibri" pitchFamily="34" charset="0"/>
                <a:ea typeface="Times New Roman" pitchFamily="18" charset="0"/>
                <a:cs typeface="Iskoola Pota" pitchFamily="34" charset="0"/>
              </a:rPr>
              <a:t>(ii)   Q සිට Tහි අවරෝහණ කෝණය</a:t>
            </a:r>
            <a:endParaRPr lang="en-US" sz="3600" b="1" dirty="0">
              <a:solidFill>
                <a:srgbClr val="28A8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02083" y="2520909"/>
                <a:ext cx="763351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smtClean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T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2400" b="1" smtClean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S </a:t>
                </a:r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083" y="2520909"/>
                <a:ext cx="763351" cy="471539"/>
              </a:xfrm>
              <a:prstGeom prst="rect">
                <a:avLst/>
              </a:prstGeom>
              <a:blipFill>
                <a:blip r:embed="rId5"/>
                <a:stretch>
                  <a:fillRect l="-12800" t="-7792" r="-21600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602083" y="4426966"/>
                <a:ext cx="805029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smtClean="0">
                    <a:solidFill>
                      <a:srgbClr val="1F82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R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1F82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1F82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sz="2400" b="1" smtClean="0">
                    <a:solidFill>
                      <a:srgbClr val="1F82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T </a:t>
                </a:r>
                <a:endParaRPr lang="en-US" sz="2400">
                  <a:solidFill>
                    <a:srgbClr val="1F82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083" y="4426966"/>
                <a:ext cx="805029" cy="473976"/>
              </a:xfrm>
              <a:prstGeom prst="rect">
                <a:avLst/>
              </a:prstGeom>
              <a:blipFill>
                <a:blip r:embed="rId6"/>
                <a:stretch>
                  <a:fillRect l="-12121" t="-7692" r="-23485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6403781" y="2587206"/>
            <a:ext cx="1540432" cy="1282829"/>
          </a:xfrm>
          <a:prstGeom prst="line">
            <a:avLst/>
          </a:prstGeom>
          <a:ln>
            <a:solidFill>
              <a:srgbClr val="DA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77654" y="2096355"/>
            <a:ext cx="1540432" cy="497928"/>
          </a:xfrm>
          <a:prstGeom prst="line">
            <a:avLst/>
          </a:prstGeom>
          <a:ln>
            <a:solidFill>
              <a:srgbClr val="28A8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2" grpId="0" animBg="1"/>
      <p:bldP spid="22" grpId="1" animBg="1"/>
      <p:bldP spid="21" grpId="0"/>
      <p:bldP spid="23" grpId="0"/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7" y="390630"/>
            <a:ext cx="810716" cy="71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04775" cy="200025"/>
          </a:xfrm>
          <a:prstGeom prst="rect">
            <a:avLst/>
          </a:prstGeom>
          <a:noFill/>
        </p:spPr>
      </p:pic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7225"/>
            <a:ext cx="104775" cy="2000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1566" y="2427124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009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AB // QR </a:t>
            </a:r>
            <a:endParaRPr lang="en-US" sz="2400" b="1">
              <a:solidFill>
                <a:srgbClr val="00009A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70" y="1671407"/>
            <a:ext cx="4856825" cy="34158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88563" y="390630"/>
                <a:ext cx="7690636" cy="1288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PQR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ත්‍රිකෝණයේ 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PQ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හා 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PR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පාදවල මධ්‍ය ලක්ෂ්‍ය පිළිවෙලින් 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A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හා 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B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ද </a:t>
                </a:r>
                <a:r>
                  <a:rPr lang="en-US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C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A = 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Q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ද වේ. දී ඇති තොරතුරු </a:t>
                </a:r>
                <a:r>
                  <a:rPr lang="si-LK" sz="2400" b="1" smtClean="0">
                    <a:solidFill>
                      <a:srgbClr val="0000C0"/>
                    </a:solidFill>
                  </a:rPr>
                  <a:t>ඇසුරෙන් </a:t>
                </a:r>
                <a:r>
                  <a:rPr lang="en-US" sz="2400" b="1">
                    <a:solidFill>
                      <a:srgbClr val="0000C0"/>
                    </a:solidFill>
                  </a:rPr>
                  <a:t>C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2400" b="1">
                    <a:solidFill>
                      <a:srgbClr val="0000C0"/>
                    </a:solidFill>
                  </a:rPr>
                  <a:t>Q </a:t>
                </a:r>
                <a:r>
                  <a:rPr lang="si-LK" sz="2400" b="1">
                    <a:solidFill>
                      <a:srgbClr val="0000C0"/>
                    </a:solidFill>
                  </a:rPr>
                  <a:t>හි අගය සොයන්න.</a:t>
                </a:r>
                <a:endParaRPr lang="en-US" sz="2000" b="1">
                  <a:solidFill>
                    <a:srgbClr val="000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63" y="390630"/>
                <a:ext cx="7690636" cy="1288430"/>
              </a:xfrm>
              <a:prstGeom prst="rect">
                <a:avLst/>
              </a:prstGeom>
              <a:blipFill>
                <a:blip r:embed="rId6"/>
                <a:stretch>
                  <a:fillRect l="-1269" t="-3318" r="-2300" b="-8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90926" y="3120840"/>
                <a:ext cx="1231940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𝑩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𝑸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  <a:cs typeface="Iskoola Pota" panose="020B0502040204020203" pitchFamily="34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  <a:cs typeface="Iskoola Pota" panose="020B05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2400" b="1">
                  <a:solidFill>
                    <a:srgbClr val="00009A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926" y="3120840"/>
                <a:ext cx="1231940" cy="473976"/>
              </a:xfrm>
              <a:prstGeom prst="rect">
                <a:avLst/>
              </a:prstGeom>
              <a:blipFill>
                <a:blip r:embed="rId7"/>
                <a:stretch>
                  <a:fillRect t="-5128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7706" y="3123277"/>
                <a:ext cx="1220719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en-US" sz="2400" b="1" i="1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𝑸</m:t>
                      </m:r>
                      <m:r>
                        <a:rPr lang="en-US" sz="2400" b="1" i="1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2400">
                  <a:solidFill>
                    <a:srgbClr val="00009A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06" y="3123277"/>
                <a:ext cx="1220719" cy="471539"/>
              </a:xfrm>
              <a:prstGeom prst="rect">
                <a:avLst/>
              </a:prstGeom>
              <a:blipFill>
                <a:blip r:embed="rId8"/>
                <a:stretch>
                  <a:fillRect t="-5128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00034" y="3120840"/>
                <a:ext cx="76969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𝟐𝟓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>
                  <a:solidFill>
                    <a:srgbClr val="00009A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034" y="3120840"/>
                <a:ext cx="769698" cy="47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81210" y="4394594"/>
                <a:ext cx="1220719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𝑪</m:t>
                      </m:r>
                      <m:acc>
                        <m:accPr>
                          <m:chr m:val="̂"/>
                          <m:ctrlPr>
                            <a:rPr lang="en-US" sz="2400" b="1" i="1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𝑸</m:t>
                      </m:r>
                      <m:r>
                        <a:rPr lang="en-US" sz="2400" b="1" i="1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2400">
                  <a:solidFill>
                    <a:srgbClr val="00009A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10" y="4394594"/>
                <a:ext cx="1220719" cy="471539"/>
              </a:xfrm>
              <a:prstGeom prst="rect">
                <a:avLst/>
              </a:prstGeom>
              <a:blipFill>
                <a:blip r:embed="rId10"/>
                <a:stretch>
                  <a:fillRect t="-5195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63242" y="4394594"/>
                <a:ext cx="170636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𝟐𝟓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𝟎</m:t>
                          </m:r>
                        </m:sup>
                      </m:sSup>
                      <m:r>
                        <a:rPr lang="si-LK" sz="2400" b="1" i="1" smtClean="0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+</m:t>
                      </m:r>
                      <m:sSup>
                        <m:sSupPr>
                          <m:ctrlPr>
                            <a:rPr lang="si-LK" sz="2400" b="1" i="1" smtClean="0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solidFill>
                                <a:srgbClr val="00009A"/>
                              </a:solidFill>
                            </a:rPr>
                            <m:t> 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>
                  <a:solidFill>
                    <a:srgbClr val="00009A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42" y="4394594"/>
                <a:ext cx="1706365" cy="470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22239" y="4991234"/>
                <a:ext cx="108439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𝟓𝟎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39" y="4991234"/>
                <a:ext cx="1084399" cy="470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683722" y="3175771"/>
                <a:ext cx="673005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𝟐𝟓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000">
                  <a:solidFill>
                    <a:srgbClr val="A2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722" y="3175771"/>
                <a:ext cx="673005" cy="4070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79006" y="2835380"/>
                <a:ext cx="673005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𝟐𝟓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000">
                  <a:solidFill>
                    <a:srgbClr val="A2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006" y="2835380"/>
                <a:ext cx="673005" cy="4070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 rot="15338979">
            <a:off x="5642299" y="2223215"/>
            <a:ext cx="1518478" cy="1685995"/>
          </a:xfrm>
          <a:prstGeom prst="arc">
            <a:avLst>
              <a:gd name="adj1" fmla="val 13979332"/>
              <a:gd name="adj2" fmla="val 18319595"/>
            </a:avLst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alf Frame 17"/>
          <p:cNvSpPr/>
          <p:nvPr/>
        </p:nvSpPr>
        <p:spPr>
          <a:xfrm rot="2040000" flipH="1">
            <a:off x="5351281" y="3244842"/>
            <a:ext cx="109728" cy="109728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2280000" flipH="1">
            <a:off x="5979124" y="4306692"/>
            <a:ext cx="109728" cy="109728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07711" y="3810568"/>
                <a:ext cx="1187055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𝑪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  <a:cs typeface="Iskoola Pota" panose="020B05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2400" b="1">
                  <a:solidFill>
                    <a:srgbClr val="00009A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1" y="3810568"/>
                <a:ext cx="1187055" cy="471539"/>
              </a:xfrm>
              <a:prstGeom prst="rect">
                <a:avLst/>
              </a:prstGeom>
              <a:blipFill>
                <a:blip r:embed="rId15"/>
                <a:stretch>
                  <a:fillRect t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30674" y="3810568"/>
                <a:ext cx="76969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𝟐𝟓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>
                  <a:solidFill>
                    <a:srgbClr val="00009A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674" y="3810568"/>
                <a:ext cx="769698" cy="470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814954"/>
              </p:ext>
            </p:extLst>
          </p:nvPr>
        </p:nvGraphicFramePr>
        <p:xfrm>
          <a:off x="920756" y="2456036"/>
          <a:ext cx="7160480" cy="215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1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0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altLang="en-US" sz="2400" b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න්‍යාසයක පේළි ගණන </a:t>
                      </a:r>
                      <a:r>
                        <a:rPr lang="en-US" alt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a </a:t>
                      </a:r>
                      <a:r>
                        <a:rPr lang="en-US" altLang="en-US" sz="2400" b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ද තීර ගණන </a:t>
                      </a:r>
                      <a:r>
                        <a:rPr lang="en-US" alt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b</a:t>
                      </a:r>
                      <a:r>
                        <a:rPr lang="en-US" altLang="en-US" sz="2400" b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 ද නම් එහි ගණය </a:t>
                      </a:r>
                      <a:r>
                        <a:rPr lang="en-US" alt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a ×b</a:t>
                      </a:r>
                      <a:r>
                        <a:rPr lang="en-US" altLang="en-US" sz="2400" b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 මගින් දැක්වේ.</a:t>
                      </a:r>
                      <a:endParaRPr lang="en-US" sz="2400" b="1">
                        <a:latin typeface="FMBindumathi" pitchFamily="2" charset="0"/>
                      </a:endParaRPr>
                    </a:p>
                  </a:txBody>
                  <a:tcPr anchor="ctr"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>
                        <a:solidFill>
                          <a:srgbClr val="FF0000"/>
                        </a:solidFill>
                        <a:latin typeface="FMBindumathi" pitchFamily="2" charset="0"/>
                      </a:endParaRPr>
                    </a:p>
                  </a:txBody>
                  <a:tcPr anchor="ctr">
                    <a:solidFill>
                      <a:srgbClr val="FFFF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106">
                <a:tc>
                  <a:txBody>
                    <a:bodyPr/>
                    <a:lstStyle/>
                    <a:p>
                      <a:endParaRPr lang="en-US" b="1" smtClean="0">
                        <a:latin typeface="FMBindumathi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i-L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ඒකක න්‍යාසයක ඇත්තේ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1</a:t>
                      </a:r>
                      <a:r>
                        <a:rPr kumimoji="0" lang="si-L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 හා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0</a:t>
                      </a:r>
                      <a:r>
                        <a:rPr kumimoji="0" lang="si-L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 යන අවයව පමණි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.</a:t>
                      </a:r>
                      <a:endParaRPr lang="en-US" sz="2400" b="1" smtClean="0">
                        <a:latin typeface="FMBindumathi" pitchFamily="2" charset="0"/>
                      </a:endParaRPr>
                    </a:p>
                    <a:p>
                      <a:endParaRPr lang="en-US" b="1">
                        <a:latin typeface="FMBindumathi" pitchFamily="2" charset="0"/>
                      </a:endParaRPr>
                    </a:p>
                  </a:txBody>
                  <a:tcPr anchor="ctr"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>
                        <a:solidFill>
                          <a:srgbClr val="FF0000"/>
                        </a:solidFill>
                        <a:latin typeface="Wingdings 3" pitchFamily="18" charset="2"/>
                      </a:endParaRPr>
                    </a:p>
                  </a:txBody>
                  <a:tcPr anchor="ctr">
                    <a:solidFill>
                      <a:srgbClr val="FFFF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198418" y="2710192"/>
            <a:ext cx="754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i="1" smtClean="0">
                <a:solidFill>
                  <a:srgbClr val="FF0000"/>
                </a:solidFill>
                <a:latin typeface="Wingdings 3" pitchFamily="18" charset="2"/>
                <a:sym typeface="Wingdings"/>
              </a:rPr>
              <a:t></a:t>
            </a:r>
            <a:endParaRPr lang="en-US" sz="4800" b="1" i="1">
              <a:solidFill>
                <a:srgbClr val="FF0000"/>
              </a:solidFill>
              <a:latin typeface="Wingdings 3" pitchFamily="18" charset="2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338187" y="642835"/>
            <a:ext cx="716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පහත සඳහන් එක් එක් ප්‍රකාශය සත්‍ය නම්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 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“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Iskoola Pota" panose="020B0502040204020203" pitchFamily="34" charset="0"/>
                <a:ea typeface="Times New Roman" panose="02020603050405020304" pitchFamily="18" charset="0"/>
                <a:cs typeface="Iskoola Pota" panose="020B0502040204020203" pitchFamily="34" charset="0"/>
                <a:sym typeface="Wingdings" panose="05000000000000000000" pitchFamily="2" charset="2"/>
              </a:rPr>
              <a:t>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”</a:t>
            </a:r>
            <a:r>
              <a:rPr kumimoji="0" lang="si-LK" alt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  <a:sym typeface="Wingdings" panose="05000000000000000000" pitchFamily="2" charset="2"/>
              </a:rPr>
              <a:t>ලකුණ ද අසත්‍ය නම්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  <a:sym typeface="Wingdings" panose="05000000000000000000" pitchFamily="2" charset="2"/>
              </a:rPr>
              <a:t>“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Iskoola Pota" panose="020B0502040204020203" pitchFamily="34" charset="0"/>
                <a:ea typeface="Times New Roman" panose="02020603050405020304" pitchFamily="18" charset="0"/>
                <a:cs typeface="Iskoola Pota" panose="020B0502040204020203" pitchFamily="34" charset="0"/>
                <a:sym typeface="Wingdings" panose="05000000000000000000" pitchFamily="2" charset="2"/>
              </a:rPr>
              <a:t>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”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  <a:sym typeface="Wingdings" panose="05000000000000000000" pitchFamily="2" charset="2"/>
              </a:rPr>
              <a:t>ලකුණ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  <a:sym typeface="Wingdings" panose="05000000000000000000" pitchFamily="2" charset="2"/>
              </a:rPr>
              <a:t> ද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  <a:sym typeface="Wingdings" panose="05000000000000000000" pitchFamily="2" charset="2"/>
              </a:rPr>
              <a:t>අදාළ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  <a:sym typeface="Wingdings" panose="05000000000000000000" pitchFamily="2" charset="2"/>
              </a:rPr>
              <a:t>කොටු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  <a:sym typeface="Wingdings" panose="05000000000000000000" pitchFamily="2" charset="2"/>
              </a:rPr>
              <a:t>තුළ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  <a:sym typeface="Wingdings" panose="05000000000000000000" pitchFamily="2" charset="2"/>
              </a:rPr>
              <a:t>ලියන්න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  <a:sym typeface="Wingdings" panose="05000000000000000000" pitchFamily="2" charset="2"/>
              </a:rPr>
              <a:t>.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0000C0"/>
              </a:solidFill>
              <a:effectLst/>
              <a:latin typeface="Iskoola Pota" panose="020B0502040204020203" pitchFamily="34" charset="0"/>
              <a:ea typeface="Times New Roman" panose="02020603050405020304" pitchFamily="18" charset="0"/>
              <a:cs typeface="Iskoola Pota" panose="020B0502040204020203" pitchFamily="34" charset="0"/>
              <a:sym typeface="Wingdings" panose="05000000000000000000" pitchFamily="2" charset="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86525" y="9936480"/>
            <a:ext cx="182880" cy="401955"/>
            <a:chOff x="0" y="0"/>
            <a:chExt cx="182881" cy="4019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" y="219075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9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2" y="552086"/>
            <a:ext cx="810716" cy="71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23787" y="2729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910312" y="12665826"/>
            <a:ext cx="182880" cy="401955"/>
            <a:chOff x="0" y="0"/>
            <a:chExt cx="182881" cy="401955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" y="219075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177802" y="3792989"/>
            <a:ext cx="754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i="1" smtClean="0">
                <a:solidFill>
                  <a:srgbClr val="FF0000"/>
                </a:solidFill>
                <a:latin typeface="Wingdings 3" pitchFamily="18" charset="2"/>
                <a:sym typeface="Wingdings"/>
              </a:rPr>
              <a:t></a:t>
            </a:r>
            <a:endParaRPr lang="en-US" sz="4800" b="1" i="1">
              <a:solidFill>
                <a:srgbClr val="FF0000"/>
              </a:solidFill>
              <a:latin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49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3" y="359232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6200" y="229008"/>
                <a:ext cx="7799312" cy="1923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0"/>
                  </a:spcAft>
                  <a:buClr>
                    <a:srgbClr val="000000"/>
                  </a:buClr>
                  <a:buSzPts val="1100"/>
                  <a:tabLst>
                    <a:tab pos="356235" algn="l"/>
                    <a:tab pos="533400" algn="l"/>
                    <a:tab pos="712470" algn="l"/>
                    <a:tab pos="1600200" algn="l"/>
                    <a:tab pos="1905000" algn="l"/>
                    <a:tab pos="2137410" algn="l"/>
                    <a:tab pos="2971800" algn="l"/>
                    <a:tab pos="3276600" algn="l"/>
                  </a:tabLst>
                </a:pP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ස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ාප්පු සවාරියක යෙදුන නිල්මිණි ඇය සතුව තිබූ මුදලෙන්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 ක් ඇඳුම් මිලදී ගැනී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මට</a:t>
                </a:r>
                <a:r>
                  <a:rPr lang="en-US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ව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ැය කළ අතර ඉතිරි 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ම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ුදලෙන්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si-LK" sz="28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ක් පාවහන් මිල දී ගැනීමට වැය කළාය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     </a:t>
                </a:r>
                <a:endParaRPr lang="en-US" sz="2000" b="1">
                  <a:solidFill>
                    <a:srgbClr val="000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00" y="229008"/>
                <a:ext cx="7799312" cy="1923283"/>
              </a:xfrm>
              <a:prstGeom prst="rect">
                <a:avLst/>
              </a:prstGeom>
              <a:blipFill>
                <a:blip r:embed="rId3"/>
                <a:stretch>
                  <a:fillRect l="-1172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09890" y="3551890"/>
                <a:ext cx="1572354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90" y="3551890"/>
                <a:ext cx="1572354" cy="786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55275" y="2445155"/>
            <a:ext cx="734231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470" indent="-712470">
              <a:lnSpc>
                <a:spcPct val="115000"/>
              </a:lnSpc>
              <a:spcAft>
                <a:spcPts val="800"/>
              </a:spcAft>
              <a:tabLst>
                <a:tab pos="356235" algn="l"/>
                <a:tab pos="533400" algn="l"/>
                <a:tab pos="71247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si-LK" sz="2400" b="1">
                <a:solidFill>
                  <a:srgbClr val="00009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>
                <a:solidFill>
                  <a:srgbClr val="00009A"/>
                </a:solidFill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i</a:t>
            </a:r>
            <a:r>
              <a:rPr lang="si-LK" sz="2400" b="1">
                <a:solidFill>
                  <a:srgbClr val="00009A"/>
                </a:solidFill>
                <a:latin typeface="Iskoola Pota" panose="020B0502040204020203" pitchFamily="34" charset="0"/>
                <a:ea typeface="Calibri" panose="020F0502020204030204" pitchFamily="34" charset="0"/>
              </a:rPr>
              <a:t>)</a:t>
            </a:r>
            <a:r>
              <a:rPr lang="en-US" sz="2400" b="1">
                <a:solidFill>
                  <a:srgbClr val="00009A"/>
                </a:solidFill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	</a:t>
            </a:r>
            <a:r>
              <a:rPr lang="en-US" sz="2400" b="1" smtClean="0">
                <a:solidFill>
                  <a:srgbClr val="00009A"/>
                </a:solidFill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   </a:t>
            </a:r>
            <a:r>
              <a:rPr lang="si-LK" sz="2400" b="1" smtClean="0">
                <a:solidFill>
                  <a:srgbClr val="00009A"/>
                </a:solidFill>
                <a:latin typeface="Iskoola Pota" panose="020B0502040204020203" pitchFamily="34" charset="0"/>
                <a:ea typeface="Calibri" panose="020F0502020204030204" pitchFamily="34" charset="0"/>
              </a:rPr>
              <a:t>ඇඳ</a:t>
            </a:r>
            <a:r>
              <a:rPr lang="si-LK" sz="2400" b="1">
                <a:solidFill>
                  <a:srgbClr val="00009A"/>
                </a:solidFill>
                <a:latin typeface="Iskoola Pota" panose="020B0502040204020203" pitchFamily="34" charset="0"/>
                <a:ea typeface="Calibri" panose="020F0502020204030204" pitchFamily="34" charset="0"/>
              </a:rPr>
              <a:t>ුම් මිල දී ගත් පසු ඇයට ඉතිරිවන මුදල මුළු මුදලේ භාගයක් ලෙස ලියා දක්වන්න.</a:t>
            </a:r>
            <a:endParaRPr lang="en-US" sz="2000" b="1">
              <a:solidFill>
                <a:srgbClr val="00009A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95947" y="3548138"/>
                <a:ext cx="572593" cy="793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947" y="3548138"/>
                <a:ext cx="572593" cy="793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62004" y="4503198"/>
            <a:ext cx="7949732" cy="49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356235" algn="l"/>
                <a:tab pos="533400" algn="l"/>
                <a:tab pos="71247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si-LK" sz="2400" b="1">
                <a:solidFill>
                  <a:srgbClr val="00009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>
                <a:solidFill>
                  <a:srgbClr val="00009A"/>
                </a:solidFill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ii</a:t>
            </a:r>
            <a:r>
              <a:rPr lang="si-LK" sz="2400" b="1">
                <a:solidFill>
                  <a:srgbClr val="00009A"/>
                </a:solidFill>
                <a:latin typeface="Iskoola Pota" panose="020B0502040204020203" pitchFamily="34" charset="0"/>
                <a:ea typeface="Calibri" panose="020F0502020204030204" pitchFamily="34" charset="0"/>
              </a:rPr>
              <a:t>)	පාවහන් සඳහා වැය කළ මුදල මුළු මුදලෙන් කවර භාගයක් ද?</a:t>
            </a:r>
            <a:r>
              <a:rPr lang="en-US" sz="2400" b="1">
                <a:solidFill>
                  <a:srgbClr val="00009A"/>
                </a:solidFill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en-US" sz="2000" b="1">
              <a:solidFill>
                <a:srgbClr val="00009A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09890" y="5223858"/>
                <a:ext cx="546945" cy="811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𝟖</m:t>
                        </m:r>
                      </m:den>
                    </m:f>
                    <m:r>
                      <a:rPr lang="si-LK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</m:t>
                    </m:r>
                  </m:oMath>
                </a14:m>
                <a:r>
                  <a:rPr lang="en-US" sz="3200" b="1"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endParaRPr lang="en-US" sz="3200" b="1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90" y="5223858"/>
                <a:ext cx="546945" cy="8111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26206" y="5241127"/>
                <a:ext cx="819968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06" y="5241127"/>
                <a:ext cx="819968" cy="7863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22781" y="5398586"/>
                <a:ext cx="5405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×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781" y="5398586"/>
                <a:ext cx="54053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86171" y="5241319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171" y="5241319"/>
                <a:ext cx="437940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87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9053" y="470750"/>
            <a:ext cx="6561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LcParenBoth" startAt="3"/>
            </a:pPr>
            <a:r>
              <a:rPr lang="en-US" sz="2400" b="1" smtClean="0">
                <a:solidFill>
                  <a:srgbClr val="0000C0"/>
                </a:solidFill>
                <a:latin typeface="Iskoola Pota" panose="020B0502040204020203" pitchFamily="34" charset="0"/>
                <a:ea typeface="Calibri" panose="020F0502020204030204" pitchFamily="34" charset="0"/>
              </a:rPr>
              <a:t>    </a:t>
            </a:r>
            <a:r>
              <a:rPr lang="si-LK" sz="2400" b="1" smtClean="0">
                <a:solidFill>
                  <a:srgbClr val="0000C0"/>
                </a:solidFill>
                <a:latin typeface="Iskoola Pota" panose="020B0502040204020203" pitchFamily="34" charset="0"/>
                <a:ea typeface="Calibri" panose="020F0502020204030204" pitchFamily="34" charset="0"/>
              </a:rPr>
              <a:t>ඇඳුම් සහ පාවහන් සඳහා මුළු මුදලෙන් </a:t>
            </a:r>
            <a:endParaRPr lang="en-US" sz="2400" b="1" smtClean="0">
              <a:solidFill>
                <a:srgbClr val="0000C0"/>
              </a:solidFill>
              <a:latin typeface="Iskoola Pota" panose="020B0502040204020203" pitchFamily="34" charset="0"/>
              <a:ea typeface="Calibri" panose="020F0502020204030204" pitchFamily="34" charset="0"/>
            </a:endParaRPr>
          </a:p>
          <a:p>
            <a:r>
              <a:rPr lang="en-US" sz="2400" b="1">
                <a:solidFill>
                  <a:srgbClr val="0000C0"/>
                </a:solidFill>
                <a:latin typeface="Iskoola Pota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Iskoola Pota" panose="020B0502040204020203" pitchFamily="34" charset="0"/>
                <a:ea typeface="Calibri" panose="020F0502020204030204" pitchFamily="34" charset="0"/>
              </a:rPr>
              <a:t>          </a:t>
            </a:r>
            <a:r>
              <a:rPr lang="si-LK" sz="2400" b="1" smtClean="0">
                <a:solidFill>
                  <a:srgbClr val="0000C0"/>
                </a:solidFill>
                <a:latin typeface="Iskoola Pota" panose="020B0502040204020203" pitchFamily="34" charset="0"/>
                <a:ea typeface="Calibri" panose="020F0502020204030204" pitchFamily="34" charset="0"/>
              </a:rPr>
              <a:t>ක</a:t>
            </a:r>
            <a:r>
              <a:rPr lang="si-LK" sz="2400" b="1">
                <a:solidFill>
                  <a:srgbClr val="0000C0"/>
                </a:solidFill>
                <a:latin typeface="Iskoola Pota" panose="020B0502040204020203" pitchFamily="34" charset="0"/>
                <a:ea typeface="Calibri" panose="020F0502020204030204" pitchFamily="34" charset="0"/>
              </a:rPr>
              <a:t>ුමන භාගයක් වැය ව</a:t>
            </a:r>
            <a:r>
              <a:rPr lang="si-LK" sz="2400" b="1" smtClean="0">
                <a:solidFill>
                  <a:srgbClr val="0000C0"/>
                </a:solidFill>
                <a:latin typeface="Iskoola Pota" panose="020B0502040204020203" pitchFamily="34" charset="0"/>
                <a:ea typeface="Calibri" panose="020F0502020204030204" pitchFamily="34" charset="0"/>
              </a:rPr>
              <a:t>ීද?</a:t>
            </a:r>
            <a:r>
              <a:rPr lang="en-US" sz="2400" b="1" smtClean="0">
                <a:solidFill>
                  <a:srgbClr val="0000C0"/>
                </a:solidFill>
                <a:latin typeface="Iskoola Pota" panose="020B0502040204020203" pitchFamily="34" charset="0"/>
                <a:ea typeface="Calibri" panose="020F0502020204030204" pitchFamily="34" charset="0"/>
              </a:rPr>
              <a:t>    </a:t>
            </a:r>
            <a:endParaRPr lang="en-US" sz="2400" b="1">
              <a:solidFill>
                <a:srgbClr val="000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03265" y="5202096"/>
                <a:ext cx="805542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r>
                        <a:rPr lang="si-LK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265" y="5202096"/>
                <a:ext cx="805542" cy="784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13799" y="2798337"/>
                <a:ext cx="504966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799" y="2798337"/>
                <a:ext cx="504966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81396" y="1657897"/>
                <a:ext cx="42351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396" y="1657897"/>
                <a:ext cx="423514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60007" y="1793236"/>
                <a:ext cx="53331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i-LK" sz="2400" b="1" smtClean="0">
                    <a:latin typeface="Iskoola Pota" panose="020B0502040204020203" pitchFamily="34" charset="0"/>
                    <a:ea typeface="Calibri" panose="020F0502020204030204" pitchFamily="34" charset="0"/>
                  </a:rPr>
                  <a:t>ඇඳ</a:t>
                </a:r>
                <a:r>
                  <a:rPr lang="si-LK" sz="2400" b="1">
                    <a:latin typeface="Iskoola Pota" panose="020B0502040204020203" pitchFamily="34" charset="0"/>
                    <a:ea typeface="Calibri" panose="020F0502020204030204" pitchFamily="34" charset="0"/>
                  </a:rPr>
                  <a:t>ුම් </a:t>
                </a:r>
                <a:r>
                  <a:rPr lang="si-LK" sz="2400" b="1" smtClean="0">
                    <a:latin typeface="Iskoola Pota" panose="020B0502040204020203" pitchFamily="34" charset="0"/>
                    <a:ea typeface="Calibri" panose="020F0502020204030204" pitchFamily="34" charset="0"/>
                  </a:rPr>
                  <a:t>සඳහ</a:t>
                </a:r>
                <a:r>
                  <a:rPr lang="si-LK" sz="2400" b="1">
                    <a:latin typeface="Iskoola Pota" panose="020B0502040204020203" pitchFamily="34" charset="0"/>
                    <a:ea typeface="Calibri" panose="020F0502020204030204" pitchFamily="34" charset="0"/>
                  </a:rPr>
                  <a:t>ා මුළු මුදලෙන</a:t>
                </a:r>
                <a:r>
                  <a:rPr lang="si-LK" sz="2400" b="1" smtClean="0">
                    <a:latin typeface="Iskoola Pota" panose="020B0502040204020203" pitchFamily="34" charset="0"/>
                    <a:ea typeface="Calibri" panose="020F0502020204030204" pitchFamily="34" charset="0"/>
                  </a:rPr>
                  <a:t>්</a:t>
                </a:r>
                <a:r>
                  <a:rPr lang="si-LK" sz="2400" b="1">
                    <a:latin typeface="Iskoola Pota" panose="020B0502040204020203" pitchFamily="34" charset="0"/>
                    <a:ea typeface="Calibri" panose="020F0502020204030204" pitchFamily="34" charset="0"/>
                  </a:rPr>
                  <a:t> වැයවූ  භා</a:t>
                </a:r>
                <a:r>
                  <a:rPr lang="si-LK" sz="2400" b="1" smtClean="0">
                    <a:latin typeface="Iskoola Pota" panose="020B0502040204020203" pitchFamily="34" charset="0"/>
                    <a:ea typeface="Calibri" panose="020F0502020204030204" pitchFamily="34" charset="0"/>
                  </a:rPr>
                  <a:t>ගය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endParaRPr lang="en-US" sz="2400" b="1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007" y="1793236"/>
                <a:ext cx="5333146" cy="461665"/>
              </a:xfrm>
              <a:prstGeom prst="rect">
                <a:avLst/>
              </a:prstGeom>
              <a:blipFill>
                <a:blip r:embed="rId5"/>
                <a:stretch>
                  <a:fillRect l="-17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43851" y="2955553"/>
                <a:ext cx="5451400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356235" algn="l"/>
                    <a:tab pos="533400" algn="l"/>
                    <a:tab pos="712470" algn="l"/>
                    <a:tab pos="1600200" algn="l"/>
                    <a:tab pos="1905000" algn="l"/>
                    <a:tab pos="2137410" algn="l"/>
                    <a:tab pos="2971800" algn="l"/>
                    <a:tab pos="3276600" algn="l"/>
                  </a:tabLst>
                </a:pPr>
                <a:r>
                  <a:rPr lang="si-LK" sz="2400" b="1" smtClean="0">
                    <a:latin typeface="Iskoola Pota" panose="020B0502040204020203" pitchFamily="34" charset="0"/>
                    <a:ea typeface="Calibri" panose="020F0502020204030204" pitchFamily="34" charset="0"/>
                  </a:rPr>
                  <a:t>ප</a:t>
                </a:r>
                <a:r>
                  <a:rPr lang="si-LK" sz="2400" b="1">
                    <a:latin typeface="Iskoola Pota" panose="020B0502040204020203" pitchFamily="34" charset="0"/>
                    <a:ea typeface="Calibri" panose="020F0502020204030204" pitchFamily="34" charset="0"/>
                  </a:rPr>
                  <a:t>ාවහන් සඳහා </a:t>
                </a:r>
                <a:r>
                  <a:rPr lang="si-LK" sz="2400" b="1" smtClean="0">
                    <a:latin typeface="Iskoola Pota" panose="020B0502040204020203" pitchFamily="34" charset="0"/>
                    <a:ea typeface="Calibri" panose="020F0502020204030204" pitchFamily="34" charset="0"/>
                  </a:rPr>
                  <a:t>ම</a:t>
                </a:r>
                <a:r>
                  <a:rPr lang="si-LK" sz="2400" b="1">
                    <a:latin typeface="Iskoola Pota" panose="020B0502040204020203" pitchFamily="34" charset="0"/>
                    <a:ea typeface="Calibri" panose="020F0502020204030204" pitchFamily="34" charset="0"/>
                  </a:rPr>
                  <a:t>ුළු මුදලෙන</a:t>
                </a:r>
                <a:r>
                  <a:rPr lang="si-LK" sz="2400" b="1" smtClean="0">
                    <a:latin typeface="Iskoola Pota" panose="020B0502040204020203" pitchFamily="34" charset="0"/>
                    <a:ea typeface="Calibri" panose="020F0502020204030204" pitchFamily="34" charset="0"/>
                  </a:rPr>
                  <a:t>්</a:t>
                </a:r>
                <a:r>
                  <a:rPr lang="si-LK" sz="2400" b="1">
                    <a:latin typeface="Iskoola Pota" panose="020B0502040204020203" pitchFamily="34" charset="0"/>
                    <a:ea typeface="Calibri" panose="020F0502020204030204" pitchFamily="34" charset="0"/>
                  </a:rPr>
                  <a:t> වැයවූ  භා</a:t>
                </a:r>
                <a:r>
                  <a:rPr lang="si-LK" sz="2400" b="1" smtClean="0">
                    <a:latin typeface="Iskoola Pota" panose="020B0502040204020203" pitchFamily="34" charset="0"/>
                    <a:ea typeface="Calibri" panose="020F0502020204030204" pitchFamily="34" charset="0"/>
                  </a:rPr>
                  <a:t>ගය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si-LK" sz="2400" b="1" smtClean="0">
                    <a:latin typeface="Iskoola Pota" panose="020B0502040204020203" pitchFamily="34" charset="0"/>
                    <a:ea typeface="Calibri" panose="020F0502020204030204" pitchFamily="34" charset="0"/>
                  </a:rPr>
                  <a:t> </a:t>
                </a:r>
                <a:endParaRPr lang="en-US" sz="2000" b="1"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51" y="2955553"/>
                <a:ext cx="5451400" cy="517065"/>
              </a:xfrm>
              <a:prstGeom prst="rect">
                <a:avLst/>
              </a:prstGeom>
              <a:blipFill>
                <a:blip r:embed="rId6"/>
                <a:stretch>
                  <a:fillRect l="-1678" t="-3529" r="-447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039890" y="4251098"/>
            <a:ext cx="4708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latin typeface="Iskoola Pota" panose="020B0502040204020203" pitchFamily="34" charset="0"/>
                <a:ea typeface="Calibri" panose="020F0502020204030204" pitchFamily="34" charset="0"/>
              </a:rPr>
              <a:t>ඇඳුම් සහ පාවහන් සඳහා මුළු මුදලෙන</a:t>
            </a:r>
            <a:r>
              <a:rPr lang="si-LK" sz="2400" b="1" smtClean="0">
                <a:latin typeface="Iskoola Pota" panose="020B0502040204020203" pitchFamily="34" charset="0"/>
                <a:ea typeface="Calibri" panose="020F0502020204030204" pitchFamily="34" charset="0"/>
              </a:rPr>
              <a:t>්</a:t>
            </a:r>
            <a:r>
              <a:rPr lang="en-US" sz="2400" b="1" smtClean="0">
                <a:latin typeface="Iskoola Pota" panose="020B0502040204020203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si-LK" sz="2400" b="1" smtClean="0">
                <a:latin typeface="Iskoola Pota" panose="020B0502040204020203" pitchFamily="34" charset="0"/>
                <a:ea typeface="Calibri" panose="020F0502020204030204" pitchFamily="34" charset="0"/>
              </a:rPr>
              <a:t>ව</a:t>
            </a:r>
            <a:r>
              <a:rPr lang="si-LK" sz="2400" b="1">
                <a:latin typeface="Iskoola Pota" panose="020B0502040204020203" pitchFamily="34" charset="0"/>
                <a:ea typeface="Calibri" panose="020F0502020204030204" pitchFamily="34" charset="0"/>
              </a:rPr>
              <a:t>ැයවූ  භාගය 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398474" y="4127950"/>
                <a:ext cx="102682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474" y="4127950"/>
                <a:ext cx="1026820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03265" y="4290205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265" y="4290205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3" y="359232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5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4" grpId="0"/>
      <p:bldP spid="1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2" y="647876"/>
            <a:ext cx="665315" cy="64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0401" y="599295"/>
            <a:ext cx="734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2400" b="1" dirty="0">
                <a:solidFill>
                  <a:srgbClr val="0000D6"/>
                </a:solidFill>
                <a:ea typeface="Calibri"/>
              </a:rPr>
              <a:t>වාර්ෂික වටිනාකම රුපියල් 6400ක් වූ නිවසක් සඳහා ප්‍රාදේශීය සභාවක් මගින් කාර්තුවකට රුපියල් 80 ක වරිපනම් මුදලක් අයකරයි </a:t>
            </a:r>
            <a:r>
              <a:rPr lang="si-LK" sz="2400" b="1">
                <a:solidFill>
                  <a:srgbClr val="0000D6"/>
                </a:solidFill>
                <a:ea typeface="Calibri"/>
              </a:rPr>
              <a:t>නම</a:t>
            </a:r>
            <a:r>
              <a:rPr lang="si-LK" sz="2400" b="1" smtClean="0">
                <a:solidFill>
                  <a:srgbClr val="0000D6"/>
                </a:solidFill>
                <a:ea typeface="Calibri"/>
              </a:rPr>
              <a:t>්</a:t>
            </a:r>
            <a:r>
              <a:rPr lang="en-US" sz="2400" b="1" smtClean="0">
                <a:solidFill>
                  <a:srgbClr val="0000D6"/>
                </a:solidFill>
                <a:ea typeface="Calibri"/>
              </a:rPr>
              <a:t> </a:t>
            </a:r>
            <a:r>
              <a:rPr lang="si-LK" sz="2400" b="1">
                <a:solidFill>
                  <a:srgbClr val="0000D6"/>
                </a:solidFill>
                <a:ea typeface="Calibri"/>
              </a:rPr>
              <a:t>වාර්ෂික වරිපනම් </a:t>
            </a:r>
            <a:r>
              <a:rPr lang="si-LK" sz="2400" b="1">
                <a:solidFill>
                  <a:srgbClr val="0000C0"/>
                </a:solidFill>
                <a:ea typeface="Calibri"/>
              </a:rPr>
              <a:t>බදු ප්‍රති</a:t>
            </a:r>
            <a:r>
              <a:rPr lang="si-LK" sz="2400" b="1" smtClean="0">
                <a:solidFill>
                  <a:srgbClr val="0000C0"/>
                </a:solidFill>
                <a:ea typeface="Calibri"/>
              </a:rPr>
              <a:t>ශතය </a:t>
            </a:r>
            <a:r>
              <a:rPr lang="si-LK" sz="2400" b="1" smtClean="0">
                <a:solidFill>
                  <a:srgbClr val="0000D6"/>
                </a:solidFill>
                <a:ea typeface="Calibri"/>
              </a:rPr>
              <a:t>ස</a:t>
            </a:r>
            <a:r>
              <a:rPr lang="si-LK" sz="2400" b="1" dirty="0">
                <a:solidFill>
                  <a:srgbClr val="0000D6"/>
                </a:solidFill>
                <a:ea typeface="Calibri"/>
              </a:rPr>
              <a:t>ොයන්න.</a:t>
            </a:r>
            <a:endParaRPr lang="en-US" sz="2400" b="1" dirty="0">
              <a:solidFill>
                <a:srgbClr val="0000D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70083" y="4110780"/>
                <a:ext cx="262392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effectLst/>
                          <a:latin typeface="Cambria Math" panose="02040503050406030204" pitchFamily="18" charset="0"/>
                          <a:cs typeface="Iskoola Pota" panose="020B0502040204020203" pitchFamily="34" charset="0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cs typeface="Iskoola Pota" panose="020B0502040204020203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𝟑𝟐𝟎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𝟔𝟒𝟎𝟎</m:t>
                          </m:r>
                        </m:den>
                      </m:f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  <m: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×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𝟏𝟎𝟎</m:t>
                      </m:r>
                      <m: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%</m:t>
                      </m:r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83" y="4110780"/>
                <a:ext cx="2623923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25503" y="2624136"/>
                <a:ext cx="13543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si-LK" sz="2400" b="1" smtClean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80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</m:t>
                    </m:r>
                    <m:r>
                      <a:rPr lang="en-US" sz="24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×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𝟒</m:t>
                    </m:r>
                  </m:oMath>
                </a14:m>
                <a:endParaRPr lang="en-US" sz="2400" b="1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503" y="2624136"/>
                <a:ext cx="1354345" cy="461665"/>
              </a:xfrm>
              <a:prstGeom prst="rect">
                <a:avLst/>
              </a:prstGeom>
              <a:blipFill>
                <a:blip r:embed="rId4"/>
                <a:stretch>
                  <a:fillRect t="-10526" r="-45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72969" y="2609388"/>
            <a:ext cx="349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>
                <a:solidFill>
                  <a:srgbClr val="680000"/>
                </a:solidFill>
                <a:ea typeface="Calibri"/>
              </a:rPr>
              <a:t>වාර්ෂික වරිපනම</a:t>
            </a:r>
            <a:r>
              <a:rPr lang="si-LK" sz="2400" b="1" smtClean="0">
                <a:solidFill>
                  <a:srgbClr val="680000"/>
                </a:solidFill>
                <a:ea typeface="Calibri"/>
              </a:rPr>
              <a:t>් මුදල </a:t>
            </a:r>
            <a:endParaRPr lang="en-US" sz="2400" b="1">
              <a:solidFill>
                <a:srgbClr val="68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7948" y="4289519"/>
            <a:ext cx="3744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solidFill>
                  <a:srgbClr val="680000"/>
                </a:solidFill>
                <a:ea typeface="Calibri"/>
              </a:rPr>
              <a:t>වාර්ෂික වරිපනම් බදු ප්‍රතිශතය </a:t>
            </a:r>
            <a:endParaRPr lang="en-US" sz="2400" b="1">
              <a:solidFill>
                <a:srgbClr val="68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75407" y="5187635"/>
                <a:ext cx="10508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𝟓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%</m:t>
                    </m:r>
                  </m:oMath>
                </a14:m>
                <a:r>
                  <a:rPr lang="si-LK" sz="2800" b="1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407" y="5187635"/>
                <a:ext cx="1050800" cy="523220"/>
              </a:xfrm>
              <a:prstGeom prst="rect">
                <a:avLst/>
              </a:prstGeom>
              <a:blipFill>
                <a:blip r:embed="rId5"/>
                <a:stretch>
                  <a:fillRect t="-12791" r="-1098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25503" y="3288929"/>
                <a:ext cx="1132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𝟑𝟐𝟎</m:t>
                    </m:r>
                  </m:oMath>
                </a14:m>
                <a:r>
                  <a:rPr lang="si-LK" sz="2400" b="1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503" y="3288929"/>
                <a:ext cx="1132554" cy="461665"/>
              </a:xfrm>
              <a:prstGeom prst="rect">
                <a:avLst/>
              </a:prstGeom>
              <a:blipFill>
                <a:blip r:embed="rId6" cstate="print"/>
                <a:stretch>
                  <a:fillRect t="-10667" r="-752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1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  <p:bldP spid="8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3" y="359232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37410" y="433729"/>
                <a:ext cx="7683509" cy="1548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lnSpc>
                    <a:spcPct val="107000"/>
                  </a:lnSpc>
                  <a:spcAft>
                    <a:spcPts val="0"/>
                  </a:spcAft>
                  <a:buAutoNum type="romanLcParenBoth" startAt="4"/>
                </a:pPr>
                <a:r>
                  <a:rPr lang="si-LK" sz="2400" b="1" smtClean="0">
                    <a:solidFill>
                      <a:srgbClr val="0000C0"/>
                    </a:solidFill>
                    <a:latin typeface="Iskoola Pota" panose="020B0502040204020203" pitchFamily="34" charset="0"/>
                    <a:ea typeface="Calibri" panose="020F0502020204030204" pitchFamily="34" charset="0"/>
                  </a:rPr>
                  <a:t>ර</a:t>
                </a:r>
                <a:r>
                  <a:rPr lang="si-LK" sz="2400" b="1">
                    <a:solidFill>
                      <a:srgbClr val="0000C0"/>
                    </a:solidFill>
                    <a:latin typeface="Iskoola Pota" panose="020B0502040204020203" pitchFamily="34" charset="0"/>
                    <a:ea typeface="Calibri" panose="020F0502020204030204" pitchFamily="34" charset="0"/>
                  </a:rPr>
                  <a:t>ුපියල් 800කට අත් බෑගයක් ද මිලට ගත් පසු ඇයට මුළු  </a:t>
                </a:r>
                <a:r>
                  <a:rPr lang="si-LK" sz="2400" b="1" smtClean="0">
                    <a:solidFill>
                      <a:srgbClr val="0000C0"/>
                    </a:solidFill>
                    <a:latin typeface="Iskoola Pota" panose="020B0502040204020203" pitchFamily="34" charset="0"/>
                    <a:ea typeface="Calibri" panose="020F0502020204030204" pitchFamily="34" charset="0"/>
                  </a:rPr>
                  <a:t>    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si-LK" sz="2400" b="1" smtClean="0">
                    <a:solidFill>
                      <a:srgbClr val="0000C0"/>
                    </a:solidFill>
                    <a:latin typeface="Iskoola Pota" panose="020B0502040204020203" pitchFamily="34" charset="0"/>
                    <a:ea typeface="Calibri" panose="020F0502020204030204" pitchFamily="34" charset="0"/>
                  </a:rPr>
                  <a:t>       ම</a:t>
                </a:r>
                <a:r>
                  <a:rPr lang="si-LK" sz="2400" b="1">
                    <a:solidFill>
                      <a:srgbClr val="0000C0"/>
                    </a:solidFill>
                    <a:latin typeface="Iskoola Pota" panose="020B0502040204020203" pitchFamily="34" charset="0"/>
                    <a:ea typeface="Calibri" panose="020F0502020204030204" pitchFamily="34" charset="0"/>
                  </a:rPr>
                  <a:t>ුදලෙන්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ක් ඉතිරි කර ගත හැකි විය. </a:t>
                </a:r>
                <a:r>
                  <a:rPr lang="si-LK" sz="2400" b="1" smtClean="0">
                    <a:solidFill>
                      <a:srgbClr val="0000C0"/>
                    </a:solidFill>
                    <a:latin typeface="Iskoola Pota" panose="020B0502040204020203" pitchFamily="34" charset="0"/>
                    <a:ea typeface="Calibri" panose="020F0502020204030204" pitchFamily="34" charset="0"/>
                  </a:rPr>
                  <a:t>ඇය ඉතිරි කරගත්  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si-LK" sz="2400" b="1" smtClean="0">
                    <a:solidFill>
                      <a:srgbClr val="0000C0"/>
                    </a:solidFill>
                    <a:latin typeface="Iskoola Pota" panose="020B0502040204020203" pitchFamily="34" charset="0"/>
                    <a:ea typeface="Calibri" panose="020F0502020204030204" pitchFamily="34" charset="0"/>
                  </a:rPr>
                  <a:t>       මුදල කොපමණ ද?</a:t>
                </a:r>
                <a:endParaRPr lang="en-US" sz="2000" b="1">
                  <a:solidFill>
                    <a:srgbClr val="000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410" y="433729"/>
                <a:ext cx="7683509" cy="1548757"/>
              </a:xfrm>
              <a:prstGeom prst="rect">
                <a:avLst/>
              </a:prstGeom>
              <a:blipFill>
                <a:blip r:embed="rId3"/>
                <a:stretch>
                  <a:fillRect l="-1190" t="-2756" r="-1665"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9246" y="4784021"/>
            <a:ext cx="308604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      </a:t>
            </a:r>
            <a:r>
              <a:rPr lang="en-US" sz="2400" b="1" smtClean="0"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  </a:t>
            </a:r>
            <a:r>
              <a:rPr lang="si-LK" sz="2400" b="1">
                <a:latin typeface="Calibri" panose="020F0502020204030204" pitchFamily="34" charset="0"/>
                <a:ea typeface="Times New Roman" panose="02020603050405020304" pitchFamily="18" charset="0"/>
              </a:rPr>
              <a:t>මුළු මුදලෙන් </a:t>
            </a:r>
            <a:r>
              <a:rPr lang="en-US" sz="2400" b="1"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 </a:t>
            </a:r>
            <a:endParaRPr lang="en-US" b="1">
              <a:effectLst/>
              <a:latin typeface="Calibri" panose="020F0502020204030204" pitchFamily="34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1765" y="3028794"/>
                <a:ext cx="1707006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si-LK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si-LK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765" y="3028794"/>
                <a:ext cx="1707006" cy="786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19117" y="3028794"/>
                <a:ext cx="819968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117" y="3028794"/>
                <a:ext cx="819968" cy="786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81956" y="4062559"/>
                <a:ext cx="25498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smtClean="0"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latin typeface="Calibri" panose="020F0502020204030204" pitchFamily="34" charset="0"/>
                    <a:ea typeface="Times New Roman" panose="02020603050405020304" pitchFamily="18" charset="0"/>
                  </a:rPr>
                  <a:t>මුළු මුදලෙන් </a:t>
                </a:r>
                <a:r>
                  <a:rPr lang="en-US" sz="2400" b="1" smtClean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    </m:t>
                    </m:r>
                  </m:oMath>
                </a14:m>
                <a:r>
                  <a:rPr lang="si-LK" sz="2400" b="1" smtClean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  <a:endParaRPr lang="en-US" sz="2400" b="1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956" y="4062559"/>
                <a:ext cx="2549851" cy="461665"/>
              </a:xfrm>
              <a:prstGeom prst="rect">
                <a:avLst/>
              </a:prstGeom>
              <a:blipFill>
                <a:blip r:embed="rId6"/>
                <a:stretch>
                  <a:fillRect l="-1196" t="-10526" r="-765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55167" y="3165252"/>
            <a:ext cx="483123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ම</a:t>
            </a:r>
            <a:r>
              <a:rPr lang="si-LK" sz="2400" b="1">
                <a:latin typeface="Calibri" panose="020F0502020204030204" pitchFamily="34" charset="0"/>
                <a:ea typeface="Times New Roman" panose="02020603050405020304" pitchFamily="18" charset="0"/>
              </a:rPr>
              <a:t>ුළු මුදලෙන</a:t>
            </a:r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් </a:t>
            </a:r>
            <a:r>
              <a:rPr lang="si-LK" sz="2400" b="1" smtClean="0">
                <a:latin typeface="Iskoola Pota" panose="020B0502040204020203" pitchFamily="34" charset="0"/>
                <a:ea typeface="Calibri" panose="020F0502020204030204" pitchFamily="34" charset="0"/>
              </a:rPr>
              <a:t>අත් බෑගයට වැයවූ  භාගය</a:t>
            </a:r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4232" y="2146284"/>
            <a:ext cx="472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latin typeface="Iskoola Pota" panose="020B0502040204020203" pitchFamily="34" charset="0"/>
                <a:ea typeface="Calibri" panose="020F0502020204030204" pitchFamily="34" charset="0"/>
              </a:rPr>
              <a:t>ඇඳුම් සහ පාවහන් </a:t>
            </a:r>
            <a:r>
              <a:rPr lang="si-LK" sz="2400" b="1" smtClean="0">
                <a:latin typeface="Iskoola Pota" panose="020B0502040204020203" pitchFamily="34" charset="0"/>
                <a:ea typeface="Calibri" panose="020F0502020204030204" pitchFamily="34" charset="0"/>
              </a:rPr>
              <a:t>ගත් පසු ඉතිරි භාගය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36018" y="1989609"/>
                <a:ext cx="1707006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si-LK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si-LK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si-LK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018" y="1989609"/>
                <a:ext cx="1707006" cy="7863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095993" y="1984604"/>
                <a:ext cx="819968" cy="785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si-LK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993" y="1984604"/>
                <a:ext cx="819968" cy="7850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15900" y="5761562"/>
                <a:ext cx="25292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∴</m:t>
                    </m:r>
                    <m:r>
                      <a:rPr lang="si-LK" sz="2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ඉතිරි</m:t>
                    </m:r>
                    <m:r>
                      <a:rPr lang="si-LK" sz="24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si-LK" sz="2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වූ</m:t>
                    </m:r>
                    <m:r>
                      <a:rPr lang="si-LK" sz="24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si-LK" sz="2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මුදල</m:t>
                    </m:r>
                    <m:r>
                      <a:rPr lang="en-US" sz="24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</m:oMath>
                </a14:m>
                <a:r>
                  <a:rPr lang="si-LK" sz="2400" b="1">
                    <a:latin typeface="Calibri" panose="020F0502020204030204" pitchFamily="34" charset="0"/>
                    <a:ea typeface="Times New Roman" panose="02020603050405020304" pitchFamily="18" charset="0"/>
                  </a:rPr>
                  <a:t>   </a:t>
                </a:r>
                <a:endParaRPr lang="en-US" sz="2400" b="1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900" y="5761562"/>
                <a:ext cx="2529282" cy="461665"/>
              </a:xfrm>
              <a:prstGeom prst="rect">
                <a:avLst/>
              </a:prstGeom>
              <a:blipFill>
                <a:blip r:embed="rId9"/>
                <a:stretch>
                  <a:fillRect l="-3855" t="-10526" r="-265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852462" y="5757992"/>
            <a:ext cx="1409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රු.  2400 </a:t>
            </a:r>
            <a:endParaRPr lang="en-US" sz="2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3489" y="3958074"/>
                <a:ext cx="396262" cy="67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89" y="3958074"/>
                <a:ext cx="396262" cy="6706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777277" y="4041589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latin typeface="Calibri" panose="020F0502020204030204" pitchFamily="34" charset="0"/>
                <a:ea typeface="Times New Roman" panose="02020603050405020304" pitchFamily="18" charset="0"/>
              </a:rPr>
              <a:t>රු.  800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36018" y="4071131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018" y="4071131"/>
                <a:ext cx="48282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76872" y="4758119"/>
                <a:ext cx="396262" cy="67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872" y="4758119"/>
                <a:ext cx="396262" cy="6706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616275" y="4763051"/>
                <a:ext cx="1881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 smtClean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si-LK" sz="2400" b="1">
                    <a:latin typeface="Calibri" panose="020F0502020204030204" pitchFamily="34" charset="0"/>
                    <a:ea typeface="Times New Roman" panose="02020603050405020304" pitchFamily="18" charset="0"/>
                  </a:rPr>
                  <a:t>රු.  800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×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𝟑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275" y="4763051"/>
                <a:ext cx="1881734" cy="461665"/>
              </a:xfrm>
              <a:prstGeom prst="rect">
                <a:avLst/>
              </a:prstGeom>
              <a:blipFill>
                <a:blip r:embed="rId13"/>
                <a:stretch>
                  <a:fillRect l="-485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59475" y="4810926"/>
                <a:ext cx="3623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75" y="4810926"/>
                <a:ext cx="362382" cy="461665"/>
              </a:xfrm>
              <a:prstGeom prst="rect">
                <a:avLst/>
              </a:prstGeom>
              <a:blipFill>
                <a:blip r:embed="rId14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9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5" grpId="0"/>
      <p:bldP spid="6" grpId="0"/>
      <p:bldP spid="8" grpId="0"/>
      <p:bldP spid="9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516" y="1590914"/>
            <a:ext cx="5425682" cy="176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3597" y="3337461"/>
            <a:ext cx="487866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07000"/>
              </a:lnSpc>
              <a:spcAft>
                <a:spcPts val="0"/>
              </a:spcAft>
            </a:pP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i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     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කේන්ද්‍රික ඛණ්ඩයේ වර්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ගඵලය</a:t>
            </a:r>
            <a:endParaRPr lang="en-US" sz="2000" b="1">
              <a:solidFill>
                <a:srgbClr val="000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324179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12991" y="426224"/>
            <a:ext cx="711801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07000"/>
              </a:lnSpc>
              <a:spcAft>
                <a:spcPts val="0"/>
              </a:spcAft>
            </a:pP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මෙහි දැක්වෙන රූපය, කේන්ද්‍රය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O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සහ අරය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14cm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ක් වන කේන්ද්‍රික ඛණ්ඩයකින් ද 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BOC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ඍජුකෝණී  ත්‍රිකෝණයකින් ද සමන්විත වේ.</a:t>
            </a:r>
            <a:endParaRPr lang="en-US" sz="20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52938" y="4236657"/>
                <a:ext cx="2743380" cy="69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938" y="4236657"/>
                <a:ext cx="2743380" cy="691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45507" y="3225997"/>
                <a:ext cx="114339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507" y="3225997"/>
                <a:ext cx="1143390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52938" y="5258269"/>
                <a:ext cx="1592231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𝟏𝟓𝟒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938" y="5258269"/>
                <a:ext cx="1592231" cy="377667"/>
              </a:xfrm>
              <a:prstGeom prst="rect">
                <a:avLst/>
              </a:prstGeom>
              <a:blipFill>
                <a:blip r:embed="rId6"/>
                <a:stretch>
                  <a:fillRect l="-1533" t="-1613" r="-1533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5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678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72" y="324179"/>
            <a:ext cx="5425682" cy="176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324179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8922" y="1886159"/>
            <a:ext cx="8086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romanLcParenBoth" startAt="2"/>
            </a:pPr>
            <a:r>
              <a:rPr lang="si-LK" alt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ත්‍රිකෝණයේ වර්ගඵලය ක</a:t>
            </a:r>
            <a:r>
              <a:rPr lang="si-LK" altLang="en-US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ේන්ද්‍රික ඛණ්ඩයේ වර්ගඵලය </a:t>
            </a:r>
            <a:r>
              <a:rPr lang="si-LK" alt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ම</a:t>
            </a:r>
            <a:r>
              <a:rPr lang="si-LK" altLang="en-US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ෙන් තුන් ගුණයක් නම්</a:t>
            </a:r>
            <a:r>
              <a:rPr lang="en-US" altLang="en-US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OC හි දි</a:t>
            </a:r>
            <a:r>
              <a:rPr lang="en-US" alt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ග</a:t>
            </a:r>
            <a:r>
              <a:rPr lang="si-LK" altLang="en-US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alt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ස</a:t>
            </a:r>
            <a:r>
              <a:rPr lang="en-US" altLang="en-US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ොයන්න.</a:t>
            </a:r>
            <a:endParaRPr lang="en-US" altLang="en-US" sz="1200" b="1">
              <a:solidFill>
                <a:srgbClr val="0000D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9875" y="2860286"/>
            <a:ext cx="311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altLang="en-US" sz="2400" b="1">
                <a:latin typeface="Calibri" panose="020F0502020204030204" pitchFamily="34" charset="0"/>
                <a:ea typeface="Calibri" panose="020F0502020204030204" pitchFamily="34" charset="0"/>
              </a:rPr>
              <a:t>ත්‍රිකෝණයේ වර්</a:t>
            </a:r>
            <a:r>
              <a:rPr lang="si-LK" altLang="en-US" sz="2400" b="1" smtClean="0">
                <a:latin typeface="Calibri" panose="020F0502020204030204" pitchFamily="34" charset="0"/>
                <a:ea typeface="Calibri" panose="020F0502020204030204" pitchFamily="34" charset="0"/>
              </a:rPr>
              <a:t>ගඵලය</a:t>
            </a:r>
            <a:r>
              <a:rPr lang="en-US" altLang="en-US" sz="2400" b="1" smtClean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38869" y="2944284"/>
                <a:ext cx="16121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869" y="2944284"/>
                <a:ext cx="1612108" cy="369332"/>
              </a:xfrm>
              <a:prstGeom prst="rect">
                <a:avLst/>
              </a:prstGeom>
              <a:blipFill>
                <a:blip r:embed="rId4"/>
                <a:stretch>
                  <a:fillRect l="-1515" r="-4167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88744" y="3574204"/>
                <a:ext cx="1726883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𝟒𝟔𝟐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744" y="3574204"/>
                <a:ext cx="1726883" cy="377667"/>
              </a:xfrm>
              <a:prstGeom prst="rect">
                <a:avLst/>
              </a:prstGeom>
              <a:blipFill>
                <a:blip r:embed="rId5"/>
                <a:stretch>
                  <a:fillRect l="-1413" r="-1413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59938" y="4073618"/>
                <a:ext cx="213526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938" y="4073618"/>
                <a:ext cx="2135265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97051" y="4234687"/>
                <a:ext cx="6219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𝟒𝟔𝟐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051" y="4234687"/>
                <a:ext cx="621965" cy="369332"/>
              </a:xfrm>
              <a:prstGeom prst="rect">
                <a:avLst/>
              </a:prstGeom>
              <a:blipFill>
                <a:blip r:embed="rId7"/>
                <a:stretch>
                  <a:fillRect l="-10784" r="-1176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17747" y="4873187"/>
                <a:ext cx="14774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747" y="4873187"/>
                <a:ext cx="1477456" cy="369332"/>
              </a:xfrm>
              <a:prstGeom prst="rect">
                <a:avLst/>
              </a:prstGeom>
              <a:blipFill>
                <a:blip r:embed="rId8"/>
                <a:stretch>
                  <a:fillRect l="-4545" r="-165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33940" y="4865055"/>
                <a:ext cx="6219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𝟒𝟔𝟐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940" y="4865055"/>
                <a:ext cx="621965" cy="369332"/>
              </a:xfrm>
              <a:prstGeom prst="rect">
                <a:avLst/>
              </a:prstGeom>
              <a:blipFill>
                <a:blip r:embed="rId9"/>
                <a:stretch>
                  <a:fillRect l="-11765" r="-1078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58536" y="5623599"/>
                <a:ext cx="9366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36" y="5623599"/>
                <a:ext cx="936667" cy="369332"/>
              </a:xfrm>
              <a:prstGeom prst="rect">
                <a:avLst/>
              </a:prstGeom>
              <a:blipFill>
                <a:blip r:embed="rId10"/>
                <a:stretch>
                  <a:fillRect l="-7143" r="-259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07539" y="5455369"/>
                <a:ext cx="690895" cy="69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𝟒𝟔𝟐</m:t>
                          </m:r>
                          <m:r>
                            <m:rPr>
                              <m:nor/>
                            </m:rPr>
                            <a:rPr lang="en-US" sz="2400" b="1"/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539" y="5455369"/>
                <a:ext cx="690895" cy="6919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50977" y="5570496"/>
                <a:ext cx="1445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𝟔𝟔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977" y="5570496"/>
                <a:ext cx="144513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00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678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19" y="1241227"/>
            <a:ext cx="6238040" cy="202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324179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74211" y="367571"/>
            <a:ext cx="7888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eaLnBrk="0" fontAlgn="base" hangingPunct="0">
              <a:spcBef>
                <a:spcPct val="0"/>
              </a:spcBef>
              <a:spcAft>
                <a:spcPct val="0"/>
              </a:spcAft>
              <a:buAutoNum type="romanLcParenBoth" startAt="3"/>
            </a:pPr>
            <a:r>
              <a:rPr lang="si-LK" alt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  </a:t>
            </a:r>
            <a:r>
              <a:rPr lang="en-US" alt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ම</a:t>
            </a:r>
            <a:r>
              <a:rPr lang="en-US" altLang="en-US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ෙම </a:t>
            </a:r>
            <a:r>
              <a:rPr lang="en-US" alt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රූපයෙහි පරිමිතිය ආසන</a:t>
            </a:r>
            <a:r>
              <a:rPr lang="en-US" altLang="en-US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්න සෙන්ටිමීටරයට ගණනය </a:t>
            </a:r>
            <a:r>
              <a:rPr lang="si-LK" alt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i-LK" altLang="en-US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si-LK" alt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      </a:t>
            </a:r>
            <a:r>
              <a:rPr lang="en-US" alt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කළව</a:t>
            </a:r>
            <a:r>
              <a:rPr lang="en-US" altLang="en-US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ිට 170</a:t>
            </a:r>
            <a:r>
              <a:rPr lang="en-US" altLang="en-US" sz="2400" b="1" i="1">
                <a:solidFill>
                  <a:srgbClr val="0000D6"/>
                </a:solidFill>
                <a:latin typeface="Cambria Math" panose="020405030504060302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cm</a:t>
            </a:r>
            <a:r>
              <a:rPr lang="en-US" altLang="en-US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ක් වේ. </a:t>
            </a:r>
            <a:r>
              <a:rPr lang="en-US" alt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ඒ </a:t>
            </a:r>
            <a:r>
              <a:rPr lang="en-US" altLang="en-US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අනුව  BC හි </a:t>
            </a:r>
            <a:r>
              <a:rPr lang="en-US" alt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ද</a:t>
            </a:r>
            <a:r>
              <a:rPr lang="en-US" altLang="en-US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ිග ගණනය කරන්න.</a:t>
            </a:r>
            <a:endParaRPr lang="en-US" altLang="en-US" sz="3600" b="1">
              <a:solidFill>
                <a:srgbClr val="0000D6"/>
              </a:solidFill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85816" y="1185066"/>
            <a:ext cx="6065193" cy="2867160"/>
            <a:chOff x="2208191" y="483061"/>
            <a:chExt cx="6065193" cy="286716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457175" y="2108952"/>
              <a:ext cx="5494543" cy="1669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" idx="2"/>
            </p:cNvCxnSpPr>
            <p:nvPr/>
          </p:nvCxnSpPr>
          <p:spPr>
            <a:xfrm>
              <a:off x="3687380" y="901070"/>
              <a:ext cx="4241969" cy="12113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0800000" flipV="1">
              <a:off x="3551630" y="48306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12" name="Half Frame 11"/>
            <p:cNvSpPr/>
            <p:nvPr/>
          </p:nvSpPr>
          <p:spPr>
            <a:xfrm rot="16200000" flipH="1">
              <a:off x="3552272" y="2009009"/>
              <a:ext cx="99301" cy="100584"/>
            </a:xfrm>
            <a:prstGeom prst="halfFrame">
              <a:avLst>
                <a:gd name="adj1" fmla="val 0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24187" y="1338903"/>
              <a:ext cx="835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14cm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0800000" flipV="1">
              <a:off x="2208191" y="2018317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0800000" flipV="1">
              <a:off x="3450139" y="2034924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O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0800000" flipV="1">
              <a:off x="7892384" y="186856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3" name="Arc 2"/>
            <p:cNvSpPr/>
            <p:nvPr/>
          </p:nvSpPr>
          <p:spPr>
            <a:xfrm rot="15680323">
              <a:off x="2467665" y="901061"/>
              <a:ext cx="2449160" cy="2449160"/>
            </a:xfrm>
            <a:prstGeom prst="arc">
              <a:avLst>
                <a:gd name="adj1" fmla="val 16690899"/>
                <a:gd name="adj2" fmla="val 50601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endCxn id="3" idx="2"/>
            </p:cNvCxnSpPr>
            <p:nvPr/>
          </p:nvCxnSpPr>
          <p:spPr>
            <a:xfrm flipV="1">
              <a:off x="3660936" y="901070"/>
              <a:ext cx="26444" cy="12078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592395" y="2124295"/>
              <a:ext cx="835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C00000"/>
                  </a:solidFill>
                </a:rPr>
                <a:t>66cm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61586" y="2108387"/>
              <a:ext cx="835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14cm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60084" y="1000349"/>
              <a:ext cx="433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C00000"/>
                  </a:solidFill>
                </a:rPr>
                <a:t>?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55846" y="3546254"/>
                <a:ext cx="2089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/>
                  <a:t>AB </a:t>
                </a:r>
                <a:r>
                  <a:rPr lang="si-LK" sz="2400" b="1" smtClean="0"/>
                  <a:t>චාප දිග 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1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46" y="3546254"/>
                <a:ext cx="2089968" cy="461665"/>
              </a:xfrm>
              <a:prstGeom prst="rect">
                <a:avLst/>
              </a:prstGeom>
              <a:blipFill>
                <a:blip r:embed="rId4"/>
                <a:stretch>
                  <a:fillRect l="-437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94980" y="3437160"/>
                <a:ext cx="722442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980" y="3437160"/>
                <a:ext cx="722442" cy="576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70118" y="4169405"/>
                <a:ext cx="3101453" cy="691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118" y="4169405"/>
                <a:ext cx="3101453" cy="691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47568" y="4360182"/>
                <a:ext cx="12604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568" y="4360182"/>
                <a:ext cx="1260473" cy="369332"/>
              </a:xfrm>
              <a:prstGeom prst="rect">
                <a:avLst/>
              </a:prstGeom>
              <a:blipFill>
                <a:blip r:embed="rId7"/>
                <a:stretch>
                  <a:fillRect l="-2427" r="-534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29600" y="4975131"/>
                <a:ext cx="26997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රූපයෙහි පරිමිති</a:t>
                </a:r>
                <a:r>
                  <a:rPr lang="en-US" altLang="en-US" sz="2400" b="1" smtClean="0"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ය 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=</m:t>
                    </m:r>
                  </m:oMath>
                </a14:m>
                <a:r>
                  <a:rPr lang="en-US" altLang="en-US" sz="2400" b="1" smtClean="0"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00" y="4975131"/>
                <a:ext cx="2699778" cy="461665"/>
              </a:xfrm>
              <a:prstGeom prst="rect">
                <a:avLst/>
              </a:prstGeom>
              <a:blipFill>
                <a:blip r:embed="rId8"/>
                <a:stretch>
                  <a:fillRect l="-33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3398609" y="4980353"/>
            <a:ext cx="292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22  +  14  +  66  +  BC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77804" y="5006454"/>
                <a:ext cx="9366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𝟏𝟕𝟎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804" y="5006454"/>
                <a:ext cx="936667" cy="369332"/>
              </a:xfrm>
              <a:prstGeom prst="rect">
                <a:avLst/>
              </a:prstGeom>
              <a:blipFill>
                <a:blip r:embed="rId9"/>
                <a:stretch>
                  <a:fillRect l="-3247" r="-714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866338" y="5447240"/>
                <a:ext cx="3839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=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𝟏𝟕𝟎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38" y="5447240"/>
                <a:ext cx="383950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84342" y="5934022"/>
                <a:ext cx="3839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𝟔𝟖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342" y="5934022"/>
                <a:ext cx="383950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3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1" grpId="0"/>
      <p:bldP spid="44" grpId="0"/>
      <p:bldP spid="46" grpId="0"/>
      <p:bldP spid="47" grpId="0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318340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3384" y="377953"/>
            <a:ext cx="702973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466090" algn="just">
              <a:lnSpc>
                <a:spcPct val="115000"/>
              </a:lnSpc>
              <a:spcAft>
                <a:spcPts val="0"/>
              </a:spcAft>
              <a:tabLst>
                <a:tab pos="171450" algn="l"/>
                <a:tab pos="533400" algn="l"/>
                <a:tab pos="71247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si-LK" sz="20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විමල් එක්තරා සමාගමකින් කොටසක් රුපියල් 20 බැගින් මිල දී ගැනීමට රුපියල් 6000ක් ආයෝ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ජනය 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කළේ ය. ඉන් ඔහුට පළමු වසර අවසානයේ රුපියල් 1200ක ලාභාංශ ආදායමක් ලැබුණි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2400" b="1">
                <a:solidFill>
                  <a:srgbClr val="0000D6"/>
                </a:solidFill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en-US" sz="2000" b="1">
              <a:solidFill>
                <a:srgbClr val="0000D6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2516" y="2173218"/>
            <a:ext cx="7670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සම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ාගම 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කොටසකට ගෙවන වාර්ෂික ලාභාංශය ස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ොයන්න.</a:t>
            </a:r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2038770" y="3670223"/>
            <a:ext cx="2533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i-LK" sz="2400" b="1" kern="1400">
                <a:solidFill>
                  <a:srgbClr val="000000"/>
                </a:solidFill>
                <a:latin typeface="Calibri" panose="020F0502020204030204" pitchFamily="34" charset="0"/>
              </a:rPr>
              <a:t>කොටස් </a:t>
            </a:r>
            <a:r>
              <a:rPr lang="si-LK" sz="2400" b="1" kern="1400" smtClean="0">
                <a:solidFill>
                  <a:srgbClr val="000000"/>
                </a:solidFill>
                <a:latin typeface="Calibri" panose="020F0502020204030204" pitchFamily="34" charset="0"/>
              </a:rPr>
              <a:t>ගණන</a:t>
            </a:r>
            <a:r>
              <a:rPr lang="en-US" sz="2400" b="1" kern="140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i-LK" sz="2400" b="1" kern="140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i-LK" sz="2400" b="1" kern="1400">
                <a:solidFill>
                  <a:srgbClr val="000000"/>
                </a:solidFill>
                <a:latin typeface="Calibri" panose="020F0502020204030204" pitchFamily="34" charset="0"/>
              </a:rPr>
              <a:t>=                 </a:t>
            </a:r>
            <a:endParaRPr lang="si-LK" sz="1400" b="1" kern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23420" y="3476787"/>
                <a:ext cx="867545" cy="959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i-LK" sz="2000" b="1" i="1" kern="14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kern="14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𝟔𝟎𝟎𝟎</m:t>
                          </m:r>
                        </m:num>
                        <m:den>
                          <m:r>
                            <a:rPr lang="en-US" sz="2000" b="1" i="1" kern="14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si-LK" sz="1200" b="1" kern="14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420" y="3476787"/>
                <a:ext cx="867545" cy="9596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16057" y="3836711"/>
                <a:ext cx="9366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𝟑𝟎𝟎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57" y="3836711"/>
                <a:ext cx="936667" cy="369332"/>
              </a:xfrm>
              <a:prstGeom prst="rect">
                <a:avLst/>
              </a:prstGeom>
              <a:blipFill>
                <a:blip r:embed="rId4"/>
                <a:stretch>
                  <a:fillRect l="-3247" r="-714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42523" y="4598661"/>
                <a:ext cx="42418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 kern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කොටසකට ගෙවන ලාභාංශය </a:t>
                </a:r>
                <a:r>
                  <a:rPr lang="en-US" sz="2400" b="1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si-LK" sz="2400" b="1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i-LK" sz="2400" b="1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 b="1" kern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2400" b="1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523" y="4598661"/>
                <a:ext cx="4241867" cy="461665"/>
              </a:xfrm>
              <a:prstGeom prst="rect">
                <a:avLst/>
              </a:prstGeom>
              <a:blipFill>
                <a:blip r:embed="rId5"/>
                <a:stretch>
                  <a:fillRect l="-2155" t="-10526" r="-1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88854" y="4309420"/>
                <a:ext cx="867545" cy="959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i-LK" sz="2000" b="1" i="1" kern="14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kern="14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𝟏𝟐𝟎𝟎</m:t>
                          </m:r>
                        </m:num>
                        <m:den>
                          <m:r>
                            <a:rPr lang="en-US" sz="2000" b="1" i="1" kern="14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𝟑𝟎𝟎</m:t>
                          </m:r>
                        </m:den>
                      </m:f>
                    </m:oMath>
                  </m:oMathPara>
                </a14:m>
                <a:endParaRPr lang="si-LK" sz="1200" b="1" kern="14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854" y="4309420"/>
                <a:ext cx="867545" cy="959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16057" y="5491420"/>
                <a:ext cx="15201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රුපියල්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57" y="5491420"/>
                <a:ext cx="1520160" cy="369332"/>
              </a:xfrm>
              <a:prstGeom prst="rect">
                <a:avLst/>
              </a:prstGeom>
              <a:blipFill>
                <a:blip r:embed="rId7"/>
                <a:stretch>
                  <a:fillRect l="-1600" r="-44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8271" y="2924619"/>
                <a:ext cx="54841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i-LK" sz="2400" b="1">
                    <a:solidFill>
                      <a:srgbClr val="A2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කොටසකට ගෙවන වාර්ෂික ලාභාං</a:t>
                </a:r>
                <a:r>
                  <a:rPr lang="si-LK" sz="2400" b="1" smtClean="0">
                    <a:solidFill>
                      <a:srgbClr val="A2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ශය 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solidFill>
                          <a:srgbClr val="A2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si-LK" sz="2400" b="1" smtClean="0">
                    <a:solidFill>
                      <a:srgbClr val="A2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:endParaRPr lang="en-US" sz="2400">
                  <a:solidFill>
                    <a:srgbClr val="A2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71" y="2924619"/>
                <a:ext cx="5484194" cy="461665"/>
              </a:xfrm>
              <a:prstGeom prst="rect">
                <a:avLst/>
              </a:prstGeom>
              <a:blipFill>
                <a:blip r:embed="rId8"/>
                <a:stretch>
                  <a:fillRect l="-1556" t="-10667" r="-111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84390" y="2865583"/>
                <a:ext cx="2410916" cy="578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i-LK" sz="20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  <m:t>වාර්ෂික</m:t>
                          </m:r>
                          <m:r>
                            <a:rPr lang="si-LK" sz="20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i-LK" sz="20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  <m:t>ලාභාංශ</m:t>
                          </m:r>
                          <m:r>
                            <a:rPr lang="si-LK" sz="20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i-LK" sz="20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  <m:t>ආදායම</m:t>
                          </m:r>
                        </m:num>
                        <m:den>
                          <m:r>
                            <a:rPr lang="si-LK" sz="20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  <m:t>කොටස්</m:t>
                          </m:r>
                          <m:r>
                            <a:rPr lang="si-LK" sz="20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i-LK" sz="2000" b="1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  <m:t>ගණන</m:t>
                          </m:r>
                        </m:den>
                      </m:f>
                    </m:oMath>
                  </m:oMathPara>
                </a14:m>
                <a:endParaRPr lang="en-US" sz="2000" b="1">
                  <a:solidFill>
                    <a:srgbClr val="A2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390" y="2865583"/>
                <a:ext cx="2410916" cy="578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6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332195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3384" y="373760"/>
            <a:ext cx="6865965" cy="1336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466090">
              <a:lnSpc>
                <a:spcPct val="115000"/>
              </a:lnSpc>
              <a:spcAft>
                <a:spcPts val="0"/>
              </a:spcAft>
              <a:tabLst>
                <a:tab pos="171450" algn="l"/>
                <a:tab pos="533400" algn="l"/>
                <a:tab pos="71247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si-LK" sz="20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si-LK" sz="2400" b="1" smtClean="0">
                <a:solidFill>
                  <a:srgbClr val="0000D6"/>
                </a:solidFill>
                <a:latin typeface="Iskoola Pota" panose="020B0502040204020203" pitchFamily="34" charset="0"/>
                <a:ea typeface="Calibri" panose="020F0502020204030204" pitchFamily="34" charset="0"/>
              </a:rPr>
              <a:t>වසරක </a:t>
            </a:r>
            <a:r>
              <a:rPr lang="si-LK" sz="2400" b="1">
                <a:solidFill>
                  <a:srgbClr val="0000D6"/>
                </a:solidFill>
                <a:latin typeface="Iskoola Pota" panose="020B0502040204020203" pitchFamily="34" charset="0"/>
                <a:ea typeface="Calibri" panose="020F0502020204030204" pitchFamily="34" charset="0"/>
              </a:rPr>
              <a:t>ආදායම ලැබීමෙන් පසු ඔහු තම කොටස්වලින් යම් ප්‍රමාණයක් රුපියල් 3600කට විකුණුවේය.     </a:t>
            </a:r>
            <a:endParaRPr lang="en-US" sz="2000" b="1">
              <a:solidFill>
                <a:srgbClr val="0000D6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ඉන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් ඔහුට රුපියල් 400ක ප්‍රාග්ධන අලාභයක් ලැබුණි.</a:t>
            </a:r>
            <a:r>
              <a:rPr lang="en-US" sz="2400" b="1">
                <a:solidFill>
                  <a:srgbClr val="0000D6"/>
                </a:solidFill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 </a:t>
            </a:r>
            <a:endParaRPr lang="en-US" sz="2000" b="1">
              <a:solidFill>
                <a:srgbClr val="0000D6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0045" y="1841533"/>
            <a:ext cx="523252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450215" algn="l"/>
                <a:tab pos="53340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ii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  ඔහ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ු විකුණූ කොටස් ගණන සොයන්න.</a:t>
            </a:r>
            <a:endParaRPr lang="en-US" sz="2000" b="1">
              <a:solidFill>
                <a:srgbClr val="0000D6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8271" y="2837819"/>
                <a:ext cx="4924746" cy="51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450215" algn="l"/>
                    <a:tab pos="533400" algn="l"/>
                    <a:tab pos="1600200" algn="l"/>
                    <a:tab pos="1905000" algn="l"/>
                    <a:tab pos="2137410" algn="l"/>
                    <a:tab pos="2971800" algn="l"/>
                    <a:tab pos="3276600" algn="l"/>
                  </a:tabLst>
                </a:pPr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ව</a:t>
                </a:r>
                <a:r>
                  <a:rPr lang="si-LK" sz="2400" b="1">
                    <a:latin typeface="Calibri" panose="020F0502020204030204" pitchFamily="34" charset="0"/>
                    <a:ea typeface="Calibri" panose="020F0502020204030204" pitchFamily="34" charset="0"/>
                  </a:rPr>
                  <a:t>ිකුණූ කොටස් </a:t>
                </a:r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ගැනීමට වැයකළ මුදල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endParaRPr lang="en-US" sz="2000" b="1"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71" y="2837819"/>
                <a:ext cx="4924746" cy="517065"/>
              </a:xfrm>
              <a:prstGeom prst="rect">
                <a:avLst/>
              </a:prstGeom>
              <a:blipFill>
                <a:blip r:embed="rId3"/>
                <a:stretch>
                  <a:fillRect l="-1980"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1588" y="2918785"/>
                <a:ext cx="17254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𝟑𝟔𝟎𝟎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𝟒𝟎𝟎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588" y="2918785"/>
                <a:ext cx="1725409" cy="369332"/>
              </a:xfrm>
              <a:prstGeom prst="rect">
                <a:avLst/>
              </a:prstGeom>
              <a:blipFill>
                <a:blip r:embed="rId4"/>
                <a:stretch>
                  <a:fillRect l="-3887" r="-353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02849" y="3561784"/>
                <a:ext cx="1489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රු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𝟒𝟎𝟎𝟎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849" y="3561784"/>
                <a:ext cx="1489703" cy="369332"/>
              </a:xfrm>
              <a:prstGeom prst="rect">
                <a:avLst/>
              </a:prstGeom>
              <a:blipFill>
                <a:blip r:embed="rId5"/>
                <a:stretch>
                  <a:fillRect l="-1633" r="-4490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65529" y="4388989"/>
                <a:ext cx="33432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විකුණූ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කොටස්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ගණන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529" y="4388989"/>
                <a:ext cx="3343288" cy="369332"/>
              </a:xfrm>
              <a:prstGeom prst="rect">
                <a:avLst/>
              </a:prstGeom>
              <a:blipFill>
                <a:blip r:embed="rId6"/>
                <a:stretch>
                  <a:fillRect l="-911" r="-364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75195" y="4226733"/>
                <a:ext cx="80631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i-LK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i-LK" sz="2400" b="1" i="1" smtClean="0">
                              <a:latin typeface="Cambria Math" panose="02040503050406030204" pitchFamily="18" charset="0"/>
                            </a:rPr>
                            <m:t>𝟒𝟎𝟎𝟎</m:t>
                          </m:r>
                        </m:num>
                        <m:den>
                          <m:r>
                            <a:rPr lang="si-LK" sz="2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95" y="4226733"/>
                <a:ext cx="806310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11558" y="5268448"/>
                <a:ext cx="10039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𝟐𝟎𝟎</m:t>
                      </m:r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58" y="5268448"/>
                <a:ext cx="1003993" cy="369332"/>
              </a:xfrm>
              <a:prstGeom prst="rect">
                <a:avLst/>
              </a:prstGeom>
              <a:blipFill>
                <a:blip r:embed="rId8"/>
                <a:stretch>
                  <a:fillRect l="-3030" r="-606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0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4" y="318340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396" y="447422"/>
            <a:ext cx="7432147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466090">
              <a:spcAft>
                <a:spcPts val="0"/>
              </a:spcAft>
              <a:tabLst>
                <a:tab pos="171450" algn="l"/>
                <a:tab pos="533400" algn="l"/>
                <a:tab pos="71247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si-LK" sz="20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si-LK" sz="20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0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iii</a:t>
            </a:r>
            <a:r>
              <a:rPr lang="si-LK" sz="20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  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ක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ොටස් විකිණීමෙන් හා වාර්ෂික ලාභාංශ මගින් ලැබුණු 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pPr marL="180340" indent="-466090">
              <a:spcAft>
                <a:spcPts val="0"/>
              </a:spcAft>
              <a:tabLst>
                <a:tab pos="171450" algn="l"/>
                <a:tab pos="533400" algn="l"/>
                <a:tab pos="71247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en-US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මුළු මුදලෙන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් කොටසක් ළඟ තබාගෙන ඉතිරි මුදල    </a:t>
            </a:r>
            <a:endParaRPr lang="en-US" sz="2000" b="1">
              <a:solidFill>
                <a:srgbClr val="0000D6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180340">
              <a:spcAft>
                <a:spcPts val="800"/>
              </a:spcAft>
              <a:tabLst>
                <a:tab pos="180340" algn="l"/>
                <a:tab pos="450215" algn="l"/>
                <a:tab pos="53340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%  වාර්ෂික සුළු පොලියට ණයට දුන්නේ ය. වසරක් 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marL="180340">
              <a:spcAft>
                <a:spcPts val="800"/>
              </a:spcAft>
              <a:tabLst>
                <a:tab pos="180340" algn="l"/>
                <a:tab pos="450215" algn="l"/>
                <a:tab pos="53340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en-US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අවස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ානයේ ඔහුට පොලිය ලෙස රුපියල් 900ක් ලැබුණි. 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marL="180340">
              <a:spcAft>
                <a:spcPts val="800"/>
              </a:spcAft>
              <a:tabLst>
                <a:tab pos="180340" algn="l"/>
                <a:tab pos="450215" algn="l"/>
                <a:tab pos="53340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en-US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ඔහු ළඟ තබාගත් මුදල ස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ොයන්න.</a:t>
            </a:r>
            <a:endParaRPr lang="en-US" sz="2000" b="1">
              <a:solidFill>
                <a:srgbClr val="0000D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10267" y="2775923"/>
                <a:ext cx="16995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>
                    <a:latin typeface="Calibri" panose="020F0502020204030204" pitchFamily="34" charset="0"/>
                    <a:ea typeface="Calibri" panose="020F0502020204030204" pitchFamily="34" charset="0"/>
                  </a:rPr>
                  <a:t>මුළු මු</a:t>
                </a:r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දල 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267" y="2775923"/>
                <a:ext cx="1699504" cy="461665"/>
              </a:xfrm>
              <a:prstGeom prst="rect">
                <a:avLst/>
              </a:prstGeom>
              <a:blipFill>
                <a:blip r:embed="rId3"/>
                <a:stretch>
                  <a:fillRect l="-5755" t="-10526" r="-467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82520" y="2868255"/>
                <a:ext cx="17073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000" b="1" i="1" smtClean="0">
                          <a:latin typeface="Cambria Math" panose="02040503050406030204" pitchFamily="18" charset="0"/>
                        </a:rPr>
                        <m:t>𝟏𝟐𝟎𝟎</m:t>
                      </m:r>
                      <m:r>
                        <a:rPr lang="si-LK" sz="2000" b="1" i="1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si-LK" sz="2000" b="1" i="1" smtClean="0">
                          <a:latin typeface="Cambria Math" panose="02040503050406030204" pitchFamily="18" charset="0"/>
                        </a:rPr>
                        <m:t>𝟑𝟔𝟎𝟎</m:t>
                      </m:r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520" y="2868255"/>
                <a:ext cx="1707390" cy="307777"/>
              </a:xfrm>
              <a:prstGeom prst="rect">
                <a:avLst/>
              </a:prstGeom>
              <a:blipFill>
                <a:blip r:embed="rId4"/>
                <a:stretch>
                  <a:fillRect l="-3214" r="-285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01019" y="2854607"/>
                <a:ext cx="12441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i-LK" sz="2000" b="1" i="1" smtClean="0">
                          <a:latin typeface="Cambria Math" panose="02040503050406030204" pitchFamily="18" charset="0"/>
                        </a:rPr>
                        <m:t>රු</m:t>
                      </m:r>
                      <m:r>
                        <a:rPr lang="si-LK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si-LK" sz="2000" b="1" i="1" smtClean="0">
                          <a:latin typeface="Cambria Math" panose="02040503050406030204" pitchFamily="18" charset="0"/>
                        </a:rPr>
                        <m:t>𝟒𝟖𝟎𝟎</m:t>
                      </m:r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019" y="2854607"/>
                <a:ext cx="1244123" cy="307777"/>
              </a:xfrm>
              <a:prstGeom prst="rect">
                <a:avLst/>
              </a:prstGeom>
              <a:blipFill>
                <a:blip r:embed="rId5"/>
                <a:stretch>
                  <a:fillRect l="-1471" r="-4412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40826" y="3501779"/>
                <a:ext cx="24416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ණයට දුන් ම</a:t>
                </a:r>
                <a:r>
                  <a:rPr lang="si-LK" sz="2400" b="1">
                    <a:latin typeface="Calibri" panose="020F0502020204030204" pitchFamily="34" charset="0"/>
                    <a:ea typeface="Calibri" panose="020F0502020204030204" pitchFamily="34" charset="0"/>
                  </a:rPr>
                  <a:t>ු</a:t>
                </a:r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දල 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:endParaRPr lang="en-US" sz="24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26" y="3501779"/>
                <a:ext cx="2441694" cy="461665"/>
              </a:xfrm>
              <a:prstGeom prst="rect">
                <a:avLst/>
              </a:prstGeom>
              <a:blipFill>
                <a:blip r:embed="rId6"/>
                <a:stretch>
                  <a:fillRect l="-3741" t="-10526" r="-723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82520" y="3538830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520" y="3538830"/>
                <a:ext cx="246862" cy="369332"/>
              </a:xfrm>
              <a:prstGeom prst="rect">
                <a:avLst/>
              </a:prstGeom>
              <a:blipFill>
                <a:blip r:embed="rId7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40826" y="4187706"/>
                <a:ext cx="24416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වසරක පොලිය  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:endParaRPr lang="en-US" sz="24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26" y="4187706"/>
                <a:ext cx="2441694" cy="461665"/>
              </a:xfrm>
              <a:prstGeom prst="rect">
                <a:avLst/>
              </a:prstGeom>
              <a:blipFill>
                <a:blip r:embed="rId8"/>
                <a:stretch>
                  <a:fillRect l="-3741" t="-10526" r="-872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82520" y="4077018"/>
                <a:ext cx="1019702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520" y="4077018"/>
                <a:ext cx="1019702" cy="578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99809" y="4212246"/>
                <a:ext cx="7829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𝟗𝟎𝟎</m:t>
                      </m:r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09" y="4212246"/>
                <a:ext cx="782970" cy="307777"/>
              </a:xfrm>
              <a:prstGeom prst="rect">
                <a:avLst/>
              </a:prstGeom>
              <a:blipFill>
                <a:blip r:embed="rId10"/>
                <a:stretch>
                  <a:fillRect l="-3906" r="-7031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87523" y="4861158"/>
                <a:ext cx="6962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523" y="4861158"/>
                <a:ext cx="696216" cy="369332"/>
              </a:xfrm>
              <a:prstGeom prst="rect">
                <a:avLst/>
              </a:prstGeom>
              <a:blipFill>
                <a:blip r:embed="rId11"/>
                <a:stretch>
                  <a:fillRect l="-6087" r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46379" y="4725929"/>
                <a:ext cx="1389996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𝟗𝟎𝟎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379" y="4725929"/>
                <a:ext cx="1389996" cy="5782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78735" y="4847510"/>
                <a:ext cx="13002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i-LK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i-LK" sz="2000" b="1" i="1" smtClean="0">
                          <a:latin typeface="Cambria Math" panose="02040503050406030204" pitchFamily="18" charset="0"/>
                        </a:rPr>
                        <m:t>රු</m:t>
                      </m:r>
                      <m:r>
                        <a:rPr lang="si-LK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𝟒𝟓𝟎𝟎</m:t>
                      </m:r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735" y="4847510"/>
                <a:ext cx="1300228" cy="307777"/>
              </a:xfrm>
              <a:prstGeom prst="rect">
                <a:avLst/>
              </a:prstGeom>
              <a:blipFill>
                <a:blip r:embed="rId13"/>
                <a:stretch>
                  <a:fillRect l="-1878" r="-4695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69323" y="5515082"/>
                <a:ext cx="35397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ඔහ</a:t>
                </a:r>
                <a:r>
                  <a:rPr lang="si-LK" sz="2400" b="1">
                    <a:latin typeface="Calibri" panose="020F0502020204030204" pitchFamily="34" charset="0"/>
                    <a:ea typeface="Calibri" panose="020F0502020204030204" pitchFamily="34" charset="0"/>
                  </a:rPr>
                  <a:t>ු ළඟ තබාගත් මු</a:t>
                </a:r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දල 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:endParaRPr lang="en-US" sz="240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323" y="5515082"/>
                <a:ext cx="3539752" cy="461665"/>
              </a:xfrm>
              <a:prstGeom prst="rect">
                <a:avLst/>
              </a:prstGeom>
              <a:blipFill>
                <a:blip r:embed="rId14"/>
                <a:stretch>
                  <a:fillRect t="-10667" r="-241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46379" y="5583533"/>
                <a:ext cx="16512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𝟒𝟖𝟎𝟎</m:t>
                      </m:r>
                      <m:r>
                        <a:rPr lang="si-LK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i-LK" sz="2000" b="1" i="1" smtClean="0">
                          <a:latin typeface="Cambria Math" panose="02040503050406030204" pitchFamily="18" charset="0"/>
                        </a:rPr>
                        <m:t>𝟒𝟓𝟎𝟎</m:t>
                      </m:r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379" y="5583533"/>
                <a:ext cx="1651286" cy="307777"/>
              </a:xfrm>
              <a:prstGeom prst="rect">
                <a:avLst/>
              </a:prstGeom>
              <a:blipFill>
                <a:blip r:embed="rId15"/>
                <a:stretch>
                  <a:fillRect r="-332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86161" y="6005044"/>
                <a:ext cx="13053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i-LK" sz="2400" b="1" i="1" smtClean="0">
                          <a:solidFill>
                            <a:srgbClr val="A20000"/>
                          </a:solidFill>
                          <a:latin typeface="Cambria Math" panose="02040503050406030204" pitchFamily="18" charset="0"/>
                        </a:rPr>
                        <m:t>රු</m:t>
                      </m:r>
                      <m:r>
                        <a:rPr lang="si-LK" sz="2400" b="1" i="1" smtClean="0">
                          <a:solidFill>
                            <a:srgbClr val="A2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i-LK" sz="2400" b="1" i="1" smtClean="0">
                          <a:solidFill>
                            <a:srgbClr val="A20000"/>
                          </a:solidFill>
                          <a:latin typeface="Cambria Math" panose="02040503050406030204" pitchFamily="18" charset="0"/>
                        </a:rPr>
                        <m:t>𝟑𝟎𝟎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161" y="6005044"/>
                <a:ext cx="1305357" cy="369332"/>
              </a:xfrm>
              <a:prstGeom prst="rect">
                <a:avLst/>
              </a:prstGeom>
              <a:blipFill>
                <a:blip r:embed="rId16"/>
                <a:stretch>
                  <a:fillRect l="-1869" r="-5140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9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5" y="332195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9812" y="360629"/>
            <a:ext cx="7888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ගණිතය දැනුම මිනුම තරගයක් ලිඛිත හා වාචික යන ආකාර දෙකකින් පැවැත්වේ. වාචික තරගයට</a:t>
            </a:r>
            <a:r>
              <a:rPr lang="en-US" sz="2400" b="1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සුද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ුසුකම් ලබන්නේ ලිඛිත තරගයෙන් ජය ගතහොත් පමණි. වට දෙකෙන්ම ජයගන්නා සෑම 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තරගකර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ුවෙකුට ම සහතිකයක් පිරිනැමේ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000" b="1">
              <a:solidFill>
                <a:srgbClr val="0000D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292824" y="381043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15597" y="1703472"/>
                <a:ext cx="8428377" cy="1704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තරගකරුවෙක් </a:t>
                </a:r>
                <a:r>
                  <a:rPr lang="si-LK" sz="2400" b="1" u="sng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ලිඛිත තරගයෙන් පරාජය වීමේ සම්භාවිතා</a:t>
                </a:r>
                <a:r>
                  <a:rPr lang="si-LK" sz="2400" b="1" u="sng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</a:t>
                </a:r>
                <a14:m>
                  <m:oMath xmlns:m="http://schemas.openxmlformats.org/officeDocument/2006/math">
                    <m:r>
                      <a:rPr lang="si-LK" sz="2800" b="1" i="0" smtClean="0">
                        <a:solidFill>
                          <a:srgbClr val="0000D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si-LK" sz="28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ක්</a:t>
                </a:r>
                <a:r>
                  <a:rPr lang="si-LK" sz="28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ද </a:t>
                </a:r>
                <a:r>
                  <a:rPr lang="si-LK" sz="2400" b="1" u="sng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වාචික තරගයෙන් ජය ගැනීමේ සම්භාවිතා</a:t>
                </a:r>
                <a:r>
                  <a:rPr lang="si-LK" sz="2400" b="1" u="sng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</a:t>
                </a:r>
                <a14:m>
                  <m:oMath xmlns:m="http://schemas.openxmlformats.org/officeDocument/2006/math">
                    <m:r>
                      <a:rPr lang="si-LK" sz="2800" b="1" i="0" smtClean="0">
                        <a:solidFill>
                          <a:srgbClr val="0000D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si-LK" sz="28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ක් ද වේ. මෙම තොරතුරු නිරූපණය කිරීමට අඳින ලද අසම්පූර්ණ රුක් සටහනක් රූපයේ දැක්වේ.</a:t>
                </a:r>
                <a:endParaRPr lang="en-US" sz="2000" b="1">
                  <a:solidFill>
                    <a:srgbClr val="0000D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97" y="1703472"/>
                <a:ext cx="8428377" cy="1704313"/>
              </a:xfrm>
              <a:prstGeom prst="rect">
                <a:avLst/>
              </a:prstGeom>
              <a:blipFill>
                <a:blip r:embed="rId3"/>
                <a:stretch>
                  <a:fillRect l="-1085" r="-2169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159289" y="4834112"/>
            <a:ext cx="849204" cy="1201004"/>
            <a:chOff x="3172936" y="3982713"/>
            <a:chExt cx="849204" cy="902339"/>
          </a:xfrm>
        </p:grpSpPr>
        <p:sp>
          <p:nvSpPr>
            <p:cNvPr id="31" name="Straight Connector 26"/>
            <p:cNvSpPr>
              <a:spLocks noChangeShapeType="1"/>
            </p:cNvSpPr>
            <p:nvPr/>
          </p:nvSpPr>
          <p:spPr bwMode="auto">
            <a:xfrm flipV="1">
              <a:off x="3172936" y="3982713"/>
              <a:ext cx="849204" cy="4459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Straight Connector 31"/>
            <p:cNvSpPr>
              <a:spLocks noChangeShapeType="1"/>
            </p:cNvSpPr>
            <p:nvPr/>
          </p:nvSpPr>
          <p:spPr bwMode="auto">
            <a:xfrm>
              <a:off x="3172936" y="4429256"/>
              <a:ext cx="849204" cy="4557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3056681" y="3870641"/>
            <a:ext cx="1958397" cy="519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ලිඛිත තරගය</a:t>
            </a:r>
            <a:endParaRPr kumimoji="0" lang="en-US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4829257" y="3835381"/>
            <a:ext cx="2063145" cy="372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වාචික තරගය</a:t>
            </a:r>
            <a:endParaRPr kumimoji="0" lang="en-US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53"/>
          <p:cNvSpPr txBox="1">
            <a:spLocks noChangeArrowheads="1"/>
          </p:cNvSpPr>
          <p:nvPr/>
        </p:nvSpPr>
        <p:spPr bwMode="auto">
          <a:xfrm>
            <a:off x="4076824" y="4536568"/>
            <a:ext cx="642562" cy="37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ජය</a:t>
            </a:r>
            <a:endParaRPr kumimoji="0" lang="en-US" altLang="en-US" sz="3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 Box 54"/>
          <p:cNvSpPr txBox="1">
            <a:spLocks noChangeArrowheads="1"/>
          </p:cNvSpPr>
          <p:nvPr/>
        </p:nvSpPr>
        <p:spPr bwMode="auto">
          <a:xfrm>
            <a:off x="4035880" y="5865683"/>
            <a:ext cx="919106" cy="37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පරාජය</a:t>
            </a:r>
            <a:endParaRPr kumimoji="0" lang="en-US" altLang="en-US" sz="3200" b="1" i="0" u="none" strike="noStrike" cap="none" normalizeH="0" baseline="0" smtClean="0">
              <a:ln>
                <a:noFill/>
              </a:ln>
              <a:solidFill>
                <a:srgbClr val="000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5" y="332195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1347" y="271644"/>
                <a:ext cx="7888406" cy="75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තරගකර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ුවෙක් ලිඛිත තරගයෙන් පරාජය වීමේ සම්භාවිතාව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si-LK" sz="28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වේ.</a:t>
                </a:r>
                <a:endParaRPr lang="en-US" sz="2000" b="1">
                  <a:solidFill>
                    <a:srgbClr val="0000D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47" y="271644"/>
                <a:ext cx="7888406" cy="758221"/>
              </a:xfrm>
              <a:prstGeom prst="rect">
                <a:avLst/>
              </a:prstGeom>
              <a:blipFill>
                <a:blip r:embed="rId3"/>
                <a:stretch>
                  <a:fillRect l="-1236"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241175" y="3908710"/>
            <a:ext cx="849204" cy="1201004"/>
            <a:chOff x="3172936" y="3982713"/>
            <a:chExt cx="849204" cy="902339"/>
          </a:xfrm>
        </p:grpSpPr>
        <p:sp>
          <p:nvSpPr>
            <p:cNvPr id="6" name="Straight Connector 26"/>
            <p:cNvSpPr>
              <a:spLocks noChangeShapeType="1"/>
            </p:cNvSpPr>
            <p:nvPr/>
          </p:nvSpPr>
          <p:spPr bwMode="auto">
            <a:xfrm flipV="1">
              <a:off x="3172936" y="3982713"/>
              <a:ext cx="849204" cy="4459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Straight Connector 31"/>
            <p:cNvSpPr>
              <a:spLocks noChangeShapeType="1"/>
            </p:cNvSpPr>
            <p:nvPr/>
          </p:nvSpPr>
          <p:spPr bwMode="auto">
            <a:xfrm>
              <a:off x="3172936" y="4429256"/>
              <a:ext cx="849204" cy="4557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3138567" y="2624654"/>
            <a:ext cx="1958397" cy="519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ලිඛිත තරගය</a:t>
            </a:r>
            <a:endParaRPr kumimoji="0" lang="en-US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5115863" y="2596075"/>
            <a:ext cx="2063145" cy="372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වාචික තරගය</a:t>
            </a:r>
            <a:endParaRPr kumimoji="0" lang="en-US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4158710" y="3611166"/>
            <a:ext cx="642562" cy="37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ජය</a:t>
            </a:r>
            <a:endParaRPr kumimoji="0" lang="en-US" altLang="en-US" sz="32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4117766" y="4940281"/>
            <a:ext cx="919106" cy="37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පරාජය</a:t>
            </a:r>
            <a:endParaRPr kumimoji="0" lang="en-US" altLang="en-US" sz="3200" b="1" i="0" u="none" strike="noStrike" cap="none" normalizeH="0" baseline="0" smtClean="0">
              <a:ln>
                <a:noFill/>
              </a:ln>
              <a:solidFill>
                <a:srgbClr val="000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4626" y="1209373"/>
            <a:ext cx="795329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 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 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(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i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)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   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සම්භ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ාවිතා දක්වමින් ලිඛිත තරගයට අදාළ රුක් සටහන 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සම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්පූර්ණ කරන්න.</a:t>
            </a:r>
            <a:endParaRPr lang="en-US" sz="2000" b="1">
              <a:solidFill>
                <a:srgbClr val="0000D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72242" y="4742574"/>
                <a:ext cx="375423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0000D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D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D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242" y="4742574"/>
                <a:ext cx="375423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328436" y="3624814"/>
                <a:ext cx="375423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36" y="3624814"/>
                <a:ext cx="375423" cy="6127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1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0" y="332195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1347" y="271644"/>
                <a:ext cx="7888406" cy="756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තරගකර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ුවෙක්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ාචික තරගයෙන් ජය ගැනීමේ සම්භාවිතාව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si-LK" sz="28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ේ. </a:t>
                </a:r>
                <a:endParaRPr lang="en-US" sz="2000" b="1">
                  <a:solidFill>
                    <a:srgbClr val="0000D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47" y="271644"/>
                <a:ext cx="7888406" cy="756041"/>
              </a:xfrm>
              <a:prstGeom prst="rect">
                <a:avLst/>
              </a:prstGeom>
              <a:blipFill>
                <a:blip r:embed="rId3"/>
                <a:stretch>
                  <a:fillRect l="-1236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927271" y="3976950"/>
            <a:ext cx="849204" cy="1201004"/>
            <a:chOff x="3172936" y="3982713"/>
            <a:chExt cx="849204" cy="902339"/>
          </a:xfrm>
        </p:grpSpPr>
        <p:sp>
          <p:nvSpPr>
            <p:cNvPr id="6" name="Straight Connector 26"/>
            <p:cNvSpPr>
              <a:spLocks noChangeShapeType="1"/>
            </p:cNvSpPr>
            <p:nvPr/>
          </p:nvSpPr>
          <p:spPr bwMode="auto">
            <a:xfrm flipV="1">
              <a:off x="3172936" y="3982713"/>
              <a:ext cx="849204" cy="4459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Straight Connector 31"/>
            <p:cNvSpPr>
              <a:spLocks noChangeShapeType="1"/>
            </p:cNvSpPr>
            <p:nvPr/>
          </p:nvSpPr>
          <p:spPr bwMode="auto">
            <a:xfrm>
              <a:off x="3172936" y="4429256"/>
              <a:ext cx="849204" cy="4557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2824663" y="2529118"/>
            <a:ext cx="1958397" cy="519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ලිඛිත තරගය</a:t>
            </a:r>
            <a:endParaRPr kumimoji="0" lang="en-US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4679127" y="2514187"/>
            <a:ext cx="2063145" cy="372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වාචික තරගය</a:t>
            </a:r>
            <a:endParaRPr kumimoji="0" lang="en-US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3844806" y="3679406"/>
            <a:ext cx="642562" cy="37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ජය</a:t>
            </a:r>
            <a:endParaRPr kumimoji="0" lang="en-US" altLang="en-US" sz="32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3803862" y="5008521"/>
            <a:ext cx="919106" cy="37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පරාජය</a:t>
            </a:r>
            <a:endParaRPr kumimoji="0" lang="en-US" altLang="en-US" sz="3200" b="1" i="0" u="none" strike="noStrike" cap="none" normalizeH="0" baseline="0" smtClean="0">
              <a:ln>
                <a:noFill/>
              </a:ln>
              <a:solidFill>
                <a:srgbClr val="0000C0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058338" y="4810814"/>
                <a:ext cx="375423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0000D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D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D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338" y="4810814"/>
                <a:ext cx="375423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14532" y="3693054"/>
                <a:ext cx="375423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532" y="3693054"/>
                <a:ext cx="375423" cy="6127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78677" y="1291888"/>
            <a:ext cx="810345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ii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ව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ාචික තරගයට අදාළ සම්භාවිතා දැක්වීමට රුක් සටහන දීර්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ඝ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කර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එය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සම්පූර්ණ කරන්න.</a:t>
            </a:r>
            <a:endParaRPr lang="en-US" sz="2000" b="1">
              <a:solidFill>
                <a:srgbClr val="000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22968" y="3325986"/>
            <a:ext cx="849204" cy="1201004"/>
            <a:chOff x="3172936" y="3982713"/>
            <a:chExt cx="849204" cy="902339"/>
          </a:xfrm>
        </p:grpSpPr>
        <p:sp>
          <p:nvSpPr>
            <p:cNvPr id="16" name="Straight Connector 26"/>
            <p:cNvSpPr>
              <a:spLocks noChangeShapeType="1"/>
            </p:cNvSpPr>
            <p:nvPr/>
          </p:nvSpPr>
          <p:spPr bwMode="auto">
            <a:xfrm flipV="1">
              <a:off x="3172936" y="3982713"/>
              <a:ext cx="849204" cy="4459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Straight Connector 31"/>
            <p:cNvSpPr>
              <a:spLocks noChangeShapeType="1"/>
            </p:cNvSpPr>
            <p:nvPr/>
          </p:nvSpPr>
          <p:spPr bwMode="auto">
            <a:xfrm>
              <a:off x="3172936" y="4429256"/>
              <a:ext cx="849204" cy="4557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44596" y="3076403"/>
                <a:ext cx="375423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si-LK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si-LK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596" y="3076403"/>
                <a:ext cx="375423" cy="612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871892" y="4196364"/>
                <a:ext cx="375423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00D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si-LK" b="1" i="1" smtClean="0">
                              <a:solidFill>
                                <a:srgbClr val="0000D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si-LK" b="1" i="1" smtClean="0">
                              <a:solidFill>
                                <a:srgbClr val="0000D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92" y="4196364"/>
                <a:ext cx="375423" cy="612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53"/>
          <p:cNvSpPr txBox="1">
            <a:spLocks noChangeArrowheads="1"/>
          </p:cNvSpPr>
          <p:nvPr/>
        </p:nvSpPr>
        <p:spPr bwMode="auto">
          <a:xfrm>
            <a:off x="5618920" y="3096916"/>
            <a:ext cx="642562" cy="37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ජය</a:t>
            </a:r>
            <a:endParaRPr kumimoji="0" lang="en-US" altLang="en-US" sz="32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54"/>
          <p:cNvSpPr txBox="1">
            <a:spLocks noChangeArrowheads="1"/>
          </p:cNvSpPr>
          <p:nvPr/>
        </p:nvSpPr>
        <p:spPr bwMode="auto">
          <a:xfrm>
            <a:off x="5583860" y="4315689"/>
            <a:ext cx="919106" cy="37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පරාජය</a:t>
            </a:r>
            <a:endParaRPr kumimoji="0" lang="en-US" altLang="en-US" sz="3200" b="1" i="0" u="none" strike="noStrike" cap="none" normalizeH="0" baseline="0" smtClean="0">
              <a:ln>
                <a:noFill/>
              </a:ln>
              <a:solidFill>
                <a:srgbClr val="000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6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891722" y="2950387"/>
            <a:ext cx="3286528" cy="20461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7" y="466485"/>
            <a:ext cx="698143" cy="67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10505" y="2739809"/>
            <a:ext cx="4494216" cy="1952224"/>
            <a:chOff x="6555002" y="2276872"/>
            <a:chExt cx="3503821" cy="1435925"/>
          </a:xfrm>
        </p:grpSpPr>
        <p:sp>
          <p:nvSpPr>
            <p:cNvPr id="8" name="Oval 7"/>
            <p:cNvSpPr/>
            <p:nvPr/>
          </p:nvSpPr>
          <p:spPr>
            <a:xfrm>
              <a:off x="7320849" y="2686149"/>
              <a:ext cx="1205572" cy="10266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043006" y="2667185"/>
              <a:ext cx="1207454" cy="10456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5002" y="2956800"/>
              <a:ext cx="304800" cy="33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54023" y="2956800"/>
              <a:ext cx="304800" cy="33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834280" y="3158377"/>
              <a:ext cx="499025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9261888" y="3158288"/>
              <a:ext cx="499025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844655" y="2276872"/>
                  <a:ext cx="331465" cy="3969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𝜺</m:t>
                        </m:r>
                      </m:oMath>
                    </m:oMathPara>
                  </a14:m>
                  <a:endParaRPr lang="en-US" sz="28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44655" y="2276872"/>
                  <a:ext cx="331465" cy="396986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Rectangle 46"/>
          <p:cNvSpPr/>
          <p:nvPr/>
        </p:nvSpPr>
        <p:spPr>
          <a:xfrm>
            <a:off x="2234836" y="2085173"/>
            <a:ext cx="528818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07000"/>
              </a:lnSpc>
            </a:pPr>
            <a:r>
              <a:rPr lang="en-US" sz="2400" b="1" smtClean="0">
                <a:solidFill>
                  <a:srgbClr val="DA0000"/>
                </a:solidFill>
                <a:ea typeface="Times New Roman"/>
              </a:rPr>
              <a:t>A </a:t>
            </a:r>
            <a:r>
              <a:rPr lang="si-LK" sz="2400" b="1" smtClean="0">
                <a:solidFill>
                  <a:srgbClr val="DA0000"/>
                </a:solidFill>
                <a:ea typeface="Times New Roman"/>
              </a:rPr>
              <a:t>ට අයත් නැති සහ</a:t>
            </a:r>
            <a:r>
              <a:rPr lang="en-US" sz="2400" b="1" smtClean="0">
                <a:solidFill>
                  <a:srgbClr val="DA0000"/>
                </a:solidFill>
                <a:ea typeface="Times New Roman"/>
              </a:rPr>
              <a:t> B </a:t>
            </a:r>
            <a:r>
              <a:rPr lang="si-LK" sz="2400" b="1" smtClean="0">
                <a:solidFill>
                  <a:srgbClr val="DA0000"/>
                </a:solidFill>
                <a:ea typeface="Times New Roman"/>
              </a:rPr>
              <a:t>ට</a:t>
            </a:r>
            <a:r>
              <a:rPr lang="en-US" sz="2400" b="1" smtClean="0">
                <a:solidFill>
                  <a:srgbClr val="DA0000"/>
                </a:solidFill>
                <a:ea typeface="Times New Roman"/>
              </a:rPr>
              <a:t> </a:t>
            </a:r>
            <a:r>
              <a:rPr lang="si-LK" sz="2400" b="1" smtClean="0">
                <a:solidFill>
                  <a:srgbClr val="DA0000"/>
                </a:solidFill>
                <a:ea typeface="Times New Roman"/>
              </a:rPr>
              <a:t>අයත</a:t>
            </a:r>
            <a:r>
              <a:rPr lang="si-LK" sz="2400" b="1">
                <a:solidFill>
                  <a:srgbClr val="DA0000"/>
                </a:solidFill>
                <a:ea typeface="Times New Roman"/>
              </a:rPr>
              <a:t>්</a:t>
            </a:r>
            <a:r>
              <a:rPr lang="si-LK" sz="2400" b="1" smtClean="0">
                <a:solidFill>
                  <a:srgbClr val="DA0000"/>
                </a:solidFill>
                <a:ea typeface="Times New Roman"/>
              </a:rPr>
              <a:t> ප්‍රදේශය</a:t>
            </a:r>
            <a:endParaRPr lang="en-US" sz="2400" b="1" dirty="0">
              <a:solidFill>
                <a:srgbClr val="DA0000"/>
              </a:solidFill>
              <a:ea typeface="Calibri"/>
              <a:cs typeface="Iskoola Pot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6277" y="479394"/>
                <a:ext cx="7446284" cy="897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2857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මෙහි දැක්වෙන වෙන් රූපයේ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/</m:t>
                        </m:r>
                      </m:sup>
                    </m:sSup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∩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𝑩</m:t>
                    </m:r>
                  </m:oMath>
                </a14:m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 kern="140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මගින් දැක්වෙන ප්‍රදේශය</a:t>
                </a:r>
                <a:r>
                  <a:rPr lang="en-US" sz="2400" b="1" kern="1400">
                    <a:solidFill>
                      <a:srgbClr val="0000C0"/>
                    </a:solidFill>
                    <a:latin typeface="Iskoola Pota" panose="020B0502040204020203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,</a:t>
                </a:r>
                <a:r>
                  <a:rPr lang="si-LK" sz="2400" b="1" kern="1400">
                    <a:solidFill>
                      <a:srgbClr val="0000C0"/>
                    </a:solidFill>
                    <a:latin typeface="Iskoola Pota" panose="020B0502040204020203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 kern="1400" smtClean="0">
                    <a:solidFill>
                      <a:srgbClr val="0000C0"/>
                    </a:solidFill>
                    <a:latin typeface="Iskoola Pota" panose="020B0502040204020203" pitchFamily="34" charset="0"/>
                    <a:ea typeface="Times New Roman" panose="02020603050405020304" pitchFamily="18" charset="0"/>
                  </a:rPr>
                  <a:t>අඳ</a:t>
                </a:r>
                <a:r>
                  <a:rPr lang="si-LK" sz="2400" b="1" kern="1400">
                    <a:solidFill>
                      <a:srgbClr val="0000C0"/>
                    </a:solidFill>
                    <a:latin typeface="Iskoola Pota" panose="020B0502040204020203" pitchFamily="34" charset="0"/>
                    <a:ea typeface="Times New Roman" panose="02020603050405020304" pitchFamily="18" charset="0"/>
                  </a:rPr>
                  <a:t>ුරු කොට දක්වන්න.</a:t>
                </a:r>
                <a:r>
                  <a:rPr lang="si-LK" sz="20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600" b="1" kern="1400">
                    <a:solidFill>
                      <a:srgbClr val="0000C0"/>
                    </a:solidFill>
                    <a:effectLst/>
                    <a:latin typeface="Iskoola Pota" panose="020B0502040204020203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 </a:t>
                </a:r>
                <a:endParaRPr lang="en-US" sz="2000" b="1">
                  <a:solidFill>
                    <a:srgbClr val="000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77" y="479394"/>
                <a:ext cx="7446284" cy="897425"/>
              </a:xfrm>
              <a:prstGeom prst="rect">
                <a:avLst/>
              </a:prstGeom>
              <a:blipFill>
                <a:blip r:embed="rId5"/>
                <a:stretch>
                  <a:fillRect l="-1310" t="-3401" b="-12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3190943" y="3270461"/>
            <a:ext cx="2486265" cy="1428499"/>
            <a:chOff x="3191809" y="2624218"/>
            <a:chExt cx="2486265" cy="1428499"/>
          </a:xfrm>
        </p:grpSpPr>
        <p:grpSp>
          <p:nvGrpSpPr>
            <p:cNvPr id="24" name="Group 23"/>
            <p:cNvGrpSpPr/>
            <p:nvPr/>
          </p:nvGrpSpPr>
          <p:grpSpPr>
            <a:xfrm>
              <a:off x="3191809" y="2631146"/>
              <a:ext cx="2480951" cy="1421571"/>
              <a:chOff x="3191809" y="2631146"/>
              <a:chExt cx="2480951" cy="142157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124005" y="2631146"/>
                <a:ext cx="1548755" cy="1421571"/>
              </a:xfrm>
              <a:prstGeom prst="ellipse">
                <a:avLst/>
              </a:prstGeom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191809" y="2651707"/>
                <a:ext cx="1536439" cy="13888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4129319" y="2624218"/>
              <a:ext cx="1548755" cy="142157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749154" y="1569157"/>
                <a:ext cx="1140633" cy="47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DA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DA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solidFill>
                              <a:srgbClr val="DA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/</m:t>
                        </m:r>
                      </m:sup>
                    </m:sSup>
                    <m:r>
                      <a:rPr lang="en-US" sz="2400" i="1">
                        <a:solidFill>
                          <a:srgbClr val="DA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∩</m:t>
                    </m:r>
                    <m:r>
                      <a:rPr lang="en-US" sz="2400" i="1">
                        <a:solidFill>
                          <a:srgbClr val="DA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𝐵</m:t>
                    </m:r>
                  </m:oMath>
                </a14:m>
                <a:r>
                  <a:rPr lang="si-LK" sz="2400">
                    <a:solidFill>
                      <a:srgbClr val="DA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400">
                  <a:solidFill>
                    <a:srgbClr val="DA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154" y="1569157"/>
                <a:ext cx="1140633" cy="475451"/>
              </a:xfrm>
              <a:prstGeom prst="rect">
                <a:avLst/>
              </a:prstGeom>
              <a:blipFill>
                <a:blip r:embed="rId6"/>
                <a:stretch>
                  <a:fillRect l="-1070" t="-7692" r="-7487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4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5" y="332195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914828" y="1515344"/>
            <a:ext cx="3726706" cy="3147111"/>
            <a:chOff x="1832940" y="560004"/>
            <a:chExt cx="3726706" cy="3147111"/>
          </a:xfrm>
        </p:grpSpPr>
        <p:sp>
          <p:nvSpPr>
            <p:cNvPr id="8" name="Text Box 42"/>
            <p:cNvSpPr txBox="1">
              <a:spLocks noChangeArrowheads="1"/>
            </p:cNvSpPr>
            <p:nvPr/>
          </p:nvSpPr>
          <p:spPr bwMode="auto">
            <a:xfrm>
              <a:off x="1832940" y="560004"/>
              <a:ext cx="1592646" cy="413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i-LK" alt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ලිඛිත තරගය</a:t>
              </a:r>
              <a:endParaRPr kumimoji="0" lang="en-US" alt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3860263" y="562559"/>
              <a:ext cx="1518375" cy="372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i-LK" alt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rPr>
                <a:t>වාචික තරගය</a:t>
              </a:r>
              <a:endParaRPr kumimoji="0" lang="en-US" alt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162999" y="1175213"/>
              <a:ext cx="3396647" cy="2531902"/>
              <a:chOff x="2162999" y="1175213"/>
              <a:chExt cx="3396647" cy="253190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162999" y="2230042"/>
                <a:ext cx="849204" cy="1201004"/>
                <a:chOff x="3172936" y="3982713"/>
                <a:chExt cx="849204" cy="902339"/>
              </a:xfrm>
            </p:grpSpPr>
            <p:sp>
              <p:nvSpPr>
                <p:cNvPr id="6" name="Straight Connector 26"/>
                <p:cNvSpPr>
                  <a:spLocks noChangeShapeType="1"/>
                </p:cNvSpPr>
                <p:nvPr/>
              </p:nvSpPr>
              <p:spPr bwMode="auto">
                <a:xfrm flipV="1">
                  <a:off x="3172936" y="3982713"/>
                  <a:ext cx="849204" cy="44594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" name="Straight Connector 31"/>
                <p:cNvSpPr>
                  <a:spLocks noChangeShapeType="1"/>
                </p:cNvSpPr>
                <p:nvPr/>
              </p:nvSpPr>
              <p:spPr bwMode="auto">
                <a:xfrm>
                  <a:off x="3172936" y="4429256"/>
                  <a:ext cx="849204" cy="4557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" name="Text Box 53"/>
              <p:cNvSpPr txBox="1">
                <a:spLocks noChangeArrowheads="1"/>
              </p:cNvSpPr>
              <p:nvPr/>
            </p:nvSpPr>
            <p:spPr bwMode="auto">
              <a:xfrm>
                <a:off x="3080534" y="1932498"/>
                <a:ext cx="642562" cy="37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i-LK" altLang="en-US" sz="2000" b="1" i="0" u="none" strike="noStrike" cap="none" normalizeH="0" baseline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ජය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Text Box 54"/>
              <p:cNvSpPr txBox="1">
                <a:spLocks noChangeArrowheads="1"/>
              </p:cNvSpPr>
              <p:nvPr/>
            </p:nvSpPr>
            <p:spPr bwMode="auto">
              <a:xfrm>
                <a:off x="3039590" y="3261613"/>
                <a:ext cx="919106" cy="374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i-LK" altLang="en-US" sz="2000" b="1" i="0" u="none" strike="noStrike" cap="none" normalizeH="0" baseline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පරාජය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C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723096" y="1507740"/>
                <a:ext cx="849204" cy="1201004"/>
                <a:chOff x="3172936" y="3982713"/>
                <a:chExt cx="849204" cy="902339"/>
              </a:xfrm>
            </p:grpSpPr>
            <p:sp>
              <p:nvSpPr>
                <p:cNvPr id="14" name="Straight Connector 26"/>
                <p:cNvSpPr>
                  <a:spLocks noChangeShapeType="1"/>
                </p:cNvSpPr>
                <p:nvPr/>
              </p:nvSpPr>
              <p:spPr bwMode="auto">
                <a:xfrm flipV="1">
                  <a:off x="3172936" y="3982713"/>
                  <a:ext cx="849204" cy="44594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Straight Connector 31"/>
                <p:cNvSpPr>
                  <a:spLocks noChangeShapeType="1"/>
                </p:cNvSpPr>
                <p:nvPr/>
              </p:nvSpPr>
              <p:spPr bwMode="auto">
                <a:xfrm>
                  <a:off x="3172936" y="4429256"/>
                  <a:ext cx="849204" cy="4557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" name="Text Box 54"/>
              <p:cNvSpPr txBox="1">
                <a:spLocks noChangeArrowheads="1"/>
              </p:cNvSpPr>
              <p:nvPr/>
            </p:nvSpPr>
            <p:spPr bwMode="auto">
              <a:xfrm>
                <a:off x="4640540" y="2541350"/>
                <a:ext cx="919106" cy="374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i-LK" altLang="en-US" sz="2000" b="1" i="0" u="none" strike="noStrike" cap="none" normalizeH="0" baseline="0" smtClean="0">
                    <a:ln>
                      <a:noFill/>
                    </a:ln>
                    <a:solidFill>
                      <a:srgbClr val="000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පරාජය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C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Text Box 53"/>
              <p:cNvSpPr txBox="1">
                <a:spLocks noChangeArrowheads="1"/>
              </p:cNvSpPr>
              <p:nvPr/>
            </p:nvSpPr>
            <p:spPr bwMode="auto">
              <a:xfrm>
                <a:off x="4640540" y="1264930"/>
                <a:ext cx="642562" cy="37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i-LK" altLang="en-US" sz="2000" b="1" i="0" u="none" strike="noStrike" cap="none" normalizeH="0" baseline="0" smtClean="0">
                    <a:ln>
                      <a:noFill/>
                    </a:ln>
                    <a:solidFill>
                      <a:srgbClr val="DA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ජය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DA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2239474" y="3036610"/>
                    <a:ext cx="396262" cy="67050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0000D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00D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00D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lang="en-US" sz="2000"/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9474" y="3036610"/>
                    <a:ext cx="396262" cy="67050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195668" y="1946146"/>
                    <a:ext cx="396262" cy="66941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lang="en-US" sz="200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5668" y="1946146"/>
                    <a:ext cx="396262" cy="66941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3870987" y="1175213"/>
                    <a:ext cx="396262" cy="66851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𝟒</m:t>
                              </m:r>
                            </m:den>
                          </m:f>
                        </m:oMath>
                      </m:oMathPara>
                    </a14:m>
                    <a:endParaRPr lang="en-US" sz="200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0987" y="1175213"/>
                    <a:ext cx="396262" cy="6685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3964286" y="2416924"/>
                    <a:ext cx="396262" cy="66851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0000D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00D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00D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𝟒</m:t>
                              </m:r>
                            </m:den>
                          </m:f>
                        </m:oMath>
                      </m:oMathPara>
                    </a14:m>
                    <a:endParaRPr lang="en-US" sz="2000"/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4286" y="2416924"/>
                    <a:ext cx="396262" cy="66851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Rectangle 4"/>
          <p:cNvSpPr/>
          <p:nvPr/>
        </p:nvSpPr>
        <p:spPr>
          <a:xfrm>
            <a:off x="1053790" y="398634"/>
            <a:ext cx="751806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iii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ල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ිඛිත තරගයෙන් ජය ලැබූ තරගකරුවෙකුට සහතිකයක්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න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ොලැබීමේ සම්භාවිතාව සොයන්න.</a:t>
            </a:r>
            <a:endParaRPr lang="en-US" sz="2000" b="1">
              <a:solidFill>
                <a:srgbClr val="000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23" name="Text Box 53"/>
          <p:cNvSpPr txBox="1">
            <a:spLocks noChangeArrowheads="1"/>
          </p:cNvSpPr>
          <p:nvPr/>
        </p:nvSpPr>
        <p:spPr bwMode="auto">
          <a:xfrm>
            <a:off x="5587966" y="2193689"/>
            <a:ext cx="1276861" cy="37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(</a:t>
            </a: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rgbClr val="DA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ජය, ජය</a:t>
            </a: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)</a:t>
            </a:r>
            <a:endParaRPr kumimoji="0" lang="en-US" altLang="en-US" sz="3200" b="1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5633567" y="3492575"/>
            <a:ext cx="1572452" cy="37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(</a:t>
            </a: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rgbClr val="DA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ජය, </a:t>
            </a: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solidFill>
                  <a:srgbClr val="000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පරාජය</a:t>
            </a:r>
            <a:r>
              <a:rPr kumimoji="0" lang="si-LK" altLang="en-US" sz="2000" b="1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)</a:t>
            </a:r>
            <a:endParaRPr kumimoji="0" lang="en-US" altLang="en-US" sz="3200" b="1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597988" y="4952918"/>
                <a:ext cx="793294" cy="1015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×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988" y="4952918"/>
                <a:ext cx="793294" cy="10157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423015" y="5053321"/>
                <a:ext cx="936988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DA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DA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DA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015" y="5053321"/>
                <a:ext cx="936988" cy="7848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11453" y="5068398"/>
                <a:ext cx="437940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53" y="5068398"/>
                <a:ext cx="437940" cy="7848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523913" y="5010332"/>
            <a:ext cx="527701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ල</a:t>
            </a:r>
            <a:r>
              <a:rPr lang="si-LK" sz="2400" b="1">
                <a:latin typeface="Calibri" panose="020F0502020204030204" pitchFamily="34" charset="0"/>
                <a:ea typeface="Times New Roman" panose="02020603050405020304" pitchFamily="18" charset="0"/>
              </a:rPr>
              <a:t>ිඛිත තරගයෙන් ජය ලැබූ තරගකරුවෙකුට සහතිකයක් </a:t>
            </a:r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න</a:t>
            </a:r>
            <a:r>
              <a:rPr lang="si-LK" sz="2400" b="1">
                <a:latin typeface="Calibri" panose="020F0502020204030204" pitchFamily="34" charset="0"/>
                <a:ea typeface="Times New Roman" panose="02020603050405020304" pitchFamily="18" charset="0"/>
              </a:rPr>
              <a:t>ොලැබීමේ සම්භාවිතාව </a:t>
            </a:r>
            <a:endParaRPr lang="en-US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55076" y="5319192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076" y="5319192"/>
                <a:ext cx="298159" cy="369332"/>
              </a:xfrm>
              <a:prstGeom prst="rect">
                <a:avLst/>
              </a:prstGeom>
              <a:blipFill>
                <a:blip r:embed="rId10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8" grpId="0"/>
      <p:bldP spid="29" grpId="0"/>
      <p:bldP spid="3" grpId="0"/>
      <p:bldP spid="27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8807" y="589192"/>
            <a:ext cx="7669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පන්තියක සිටින සිසුන් 40 දෙනෙකුට දෙන ලද ගණිතය ප්‍රශ්න පත්‍රයකට ඔවුන් ලබාගත් ලකුණු ඇතුළත්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අසම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්පූර්ණ සංඛ්‍යාත වගුවක් හා එම තොරතුරු ඇතුළත් ජාලරේඛයක් පහත දැක්ව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ේ.                    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</a:t>
            </a:r>
            <a:endParaRPr lang="en-US" sz="2000" b="1">
              <a:solidFill>
                <a:srgbClr val="000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7" y="331988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8807" y="1878009"/>
            <a:ext cx="7541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මෙහි 10-20 මගින් 10ට වැඩි හෝ සමාන හා 20ට අඩු ලෙස දැක්වේ. අනෙක් පන්ති ප්‍රාන්තර ද ඒ ආකාරයෙන් වේ.)</a:t>
            </a:r>
            <a:endParaRPr lang="en-US" sz="20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411760"/>
              </p:ext>
            </p:extLst>
          </p:nvPr>
        </p:nvGraphicFramePr>
        <p:xfrm>
          <a:off x="563471" y="3310184"/>
          <a:ext cx="2700981" cy="2235551"/>
        </p:xfrm>
        <a:graphic>
          <a:graphicData uri="http://schemas.openxmlformats.org/drawingml/2006/table">
            <a:tbl>
              <a:tblPr firstRow="1" firstCol="1" bandRow="1"/>
              <a:tblGrid>
                <a:gridCol w="1358879">
                  <a:extLst>
                    <a:ext uri="{9D8B030D-6E8A-4147-A177-3AD203B41FA5}">
                      <a16:colId xmlns:a16="http://schemas.microsoft.com/office/drawing/2014/main" val="2354680857"/>
                    </a:ext>
                  </a:extLst>
                </a:gridCol>
                <a:gridCol w="1342102">
                  <a:extLst>
                    <a:ext uri="{9D8B030D-6E8A-4147-A177-3AD203B41FA5}">
                      <a16:colId xmlns:a16="http://schemas.microsoft.com/office/drawing/2014/main" val="1256509579"/>
                    </a:ext>
                  </a:extLst>
                </a:gridCol>
              </a:tblGrid>
              <a:tr h="654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ලකුණු (ප.ප්‍රා.)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ශිෂ්‍ය සංඛ්‍යාව (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f</a:t>
                      </a: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382596"/>
                  </a:ext>
                </a:extLst>
              </a:tr>
              <a:tr h="328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10 - </a:t>
                      </a:r>
                      <a:r>
                        <a:rPr lang="si-LK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20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......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1"/>
                  </a:ext>
                </a:extLst>
              </a:tr>
              <a:tr h="31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20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 - </a:t>
                      </a:r>
                      <a:r>
                        <a:rPr lang="si-LK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40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......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770334"/>
                  </a:ext>
                </a:extLst>
              </a:tr>
              <a:tr h="31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4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0 - </a:t>
                      </a:r>
                      <a:r>
                        <a:rPr lang="si-LK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50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094661"/>
                  </a:ext>
                </a:extLst>
              </a:tr>
              <a:tr h="31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50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 - </a:t>
                      </a:r>
                      <a:r>
                        <a:rPr lang="si-LK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60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189263"/>
                  </a:ext>
                </a:extLst>
              </a:tr>
              <a:tr h="31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60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 - </a:t>
                      </a:r>
                      <a:r>
                        <a:rPr lang="si-LK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90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47476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077" y="3179928"/>
            <a:ext cx="5215626" cy="30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63" y="385321"/>
            <a:ext cx="8611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200000"/>
              </a:lnSpc>
              <a:spcAft>
                <a:spcPts val="800"/>
              </a:spcAf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 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i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)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දී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ඇති තොරතුරු ඇසුරෙන් වගුවෙහි හිස්තැන් සම්පූර්ණ කරන්න. </a:t>
            </a:r>
            <a:endParaRPr lang="en-US" sz="20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06553"/>
              </p:ext>
            </p:extLst>
          </p:nvPr>
        </p:nvGraphicFramePr>
        <p:xfrm>
          <a:off x="773900" y="1643987"/>
          <a:ext cx="2677938" cy="2717775"/>
        </p:xfrm>
        <a:graphic>
          <a:graphicData uri="http://schemas.openxmlformats.org/drawingml/2006/table">
            <a:tbl>
              <a:tblPr firstRow="1" firstCol="1" bandRow="1"/>
              <a:tblGrid>
                <a:gridCol w="1347286">
                  <a:extLst>
                    <a:ext uri="{9D8B030D-6E8A-4147-A177-3AD203B41FA5}">
                      <a16:colId xmlns:a16="http://schemas.microsoft.com/office/drawing/2014/main" val="2354680857"/>
                    </a:ext>
                  </a:extLst>
                </a:gridCol>
                <a:gridCol w="1330652">
                  <a:extLst>
                    <a:ext uri="{9D8B030D-6E8A-4147-A177-3AD203B41FA5}">
                      <a16:colId xmlns:a16="http://schemas.microsoft.com/office/drawing/2014/main" val="1256509579"/>
                    </a:ext>
                  </a:extLst>
                </a:gridCol>
              </a:tblGrid>
              <a:tr h="795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ලකුණු (ප.ප්‍රා.)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ශිෂ්‍ය සංඛ්‍යාව (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f</a:t>
                      </a: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382596"/>
                  </a:ext>
                </a:extLst>
              </a:tr>
              <a:tr h="399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10 - </a:t>
                      </a:r>
                      <a:r>
                        <a:rPr lang="si-LK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20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1"/>
                  </a:ext>
                </a:extLst>
              </a:tr>
              <a:tr h="380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20</a:t>
                      </a: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 - </a:t>
                      </a:r>
                      <a:r>
                        <a:rPr lang="si-LK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40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770334"/>
                  </a:ext>
                </a:extLst>
              </a:tr>
              <a:tr h="380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4</a:t>
                      </a: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0 - </a:t>
                      </a:r>
                      <a:r>
                        <a:rPr lang="si-LK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50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9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094661"/>
                  </a:ext>
                </a:extLst>
              </a:tr>
              <a:tr h="380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50</a:t>
                      </a: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 - </a:t>
                      </a:r>
                      <a:r>
                        <a:rPr lang="si-LK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60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189263"/>
                  </a:ext>
                </a:extLst>
              </a:tr>
              <a:tr h="380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60</a:t>
                      </a: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 - </a:t>
                      </a:r>
                      <a:r>
                        <a:rPr lang="si-LK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90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9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47476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90342" y="2410660"/>
            <a:ext cx="572709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>
                <a:solidFill>
                  <a:srgbClr val="DA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04</a:t>
            </a:r>
            <a:endParaRPr lang="en-US" sz="2000" b="1">
              <a:solidFill>
                <a:srgbClr val="DA000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0828" y="2419830"/>
            <a:ext cx="57900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i-LK" b="1">
                <a:latin typeface="Calibri" panose="020F0502020204030204" pitchFamily="34" charset="0"/>
                <a:ea typeface="Times New Roman" panose="02020603050405020304" pitchFamily="18" charset="0"/>
              </a:rPr>
              <a:t>......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1314" y="2808526"/>
            <a:ext cx="57900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i-LK" b="1">
                <a:latin typeface="Calibri" panose="020F0502020204030204" pitchFamily="34" charset="0"/>
                <a:ea typeface="Times New Roman" panose="02020603050405020304" pitchFamily="18" charset="0"/>
              </a:rPr>
              <a:t>......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46459" y="2826865"/>
            <a:ext cx="444353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>
                <a:solidFill>
                  <a:srgbClr val="DA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12</a:t>
            </a:r>
            <a:endParaRPr lang="en-US" sz="2000" b="1">
              <a:solidFill>
                <a:srgbClr val="DA000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55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" y="318133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78" y="1727958"/>
            <a:ext cx="5054022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5657" y="274617"/>
            <a:ext cx="4511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 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ii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)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ජාලරේඛය සම්පූර්ණ කරන්න.</a:t>
            </a:r>
            <a:endParaRPr lang="en-US" sz="20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84064"/>
              </p:ext>
            </p:extLst>
          </p:nvPr>
        </p:nvGraphicFramePr>
        <p:xfrm>
          <a:off x="563062" y="1982177"/>
          <a:ext cx="2390768" cy="2235551"/>
        </p:xfrm>
        <a:graphic>
          <a:graphicData uri="http://schemas.openxmlformats.org/drawingml/2006/table">
            <a:tbl>
              <a:tblPr firstRow="1" firstCol="1" bandRow="1"/>
              <a:tblGrid>
                <a:gridCol w="1202809">
                  <a:extLst>
                    <a:ext uri="{9D8B030D-6E8A-4147-A177-3AD203B41FA5}">
                      <a16:colId xmlns:a16="http://schemas.microsoft.com/office/drawing/2014/main" val="2354680857"/>
                    </a:ext>
                  </a:extLst>
                </a:gridCol>
                <a:gridCol w="1187959">
                  <a:extLst>
                    <a:ext uri="{9D8B030D-6E8A-4147-A177-3AD203B41FA5}">
                      <a16:colId xmlns:a16="http://schemas.microsoft.com/office/drawing/2014/main" val="1256509579"/>
                    </a:ext>
                  </a:extLst>
                </a:gridCol>
              </a:tblGrid>
              <a:tr h="654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ලකුණු (ප.ප්‍රා.)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ශිෂ්‍ය සංඛ්‍යාව (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f</a:t>
                      </a: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382596"/>
                  </a:ext>
                </a:extLst>
              </a:tr>
              <a:tr h="328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10 - </a:t>
                      </a: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20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DA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04</a:t>
                      </a:r>
                      <a:endParaRPr lang="en-US" sz="1800" b="1">
                        <a:solidFill>
                          <a:srgbClr val="DA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1"/>
                  </a:ext>
                </a:extLst>
              </a:tr>
              <a:tr h="31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20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 - </a:t>
                      </a: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40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DA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12</a:t>
                      </a:r>
                      <a:endParaRPr lang="en-US" sz="1800" b="1">
                        <a:solidFill>
                          <a:srgbClr val="DA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770334"/>
                  </a:ext>
                </a:extLst>
              </a:tr>
              <a:tr h="31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4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0 - </a:t>
                      </a: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50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094661"/>
                  </a:ext>
                </a:extLst>
              </a:tr>
              <a:tr h="31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50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 - </a:t>
                      </a: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6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189263"/>
                  </a:ext>
                </a:extLst>
              </a:tr>
              <a:tr h="31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60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 - </a:t>
                      </a: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90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47476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66692"/>
              </p:ext>
            </p:extLst>
          </p:nvPr>
        </p:nvGraphicFramePr>
        <p:xfrm>
          <a:off x="3926545" y="1997187"/>
          <a:ext cx="4170130" cy="2205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75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6" name="Straight Connector 35"/>
          <p:cNvCxnSpPr/>
          <p:nvPr/>
        </p:nvCxnSpPr>
        <p:spPr>
          <a:xfrm rot="16200000">
            <a:off x="2793339" y="3030354"/>
            <a:ext cx="2377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343585" y="3469224"/>
            <a:ext cx="425979" cy="713232"/>
          </a:xfrm>
          <a:prstGeom prst="rect">
            <a:avLst/>
          </a:prstGeom>
          <a:solidFill>
            <a:srgbClr val="A6D86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768487" y="3108960"/>
            <a:ext cx="834951" cy="1082408"/>
          </a:xfrm>
          <a:prstGeom prst="rect">
            <a:avLst/>
          </a:prstGeom>
          <a:solidFill>
            <a:srgbClr val="FF66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604387" y="2530785"/>
            <a:ext cx="411055" cy="1655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16411" y="3100251"/>
            <a:ext cx="407229" cy="1087117"/>
          </a:xfrm>
          <a:prstGeom prst="rect">
            <a:avLst/>
          </a:prstGeom>
          <a:solidFill>
            <a:srgbClr val="FFFF8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423193" y="3666785"/>
            <a:ext cx="1253788" cy="52120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373429" y="1865975"/>
            <a:ext cx="5041549" cy="2846906"/>
            <a:chOff x="3373429" y="1865975"/>
            <a:chExt cx="5041549" cy="284690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975351" y="4188636"/>
              <a:ext cx="42976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676871" y="3693133"/>
              <a:ext cx="355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2</a:t>
              </a:r>
              <a:endParaRPr lang="en-US" sz="1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73464" y="3333093"/>
              <a:ext cx="378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4</a:t>
              </a:r>
              <a:endParaRPr lang="en-US" sz="1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61239" y="2973053"/>
              <a:ext cx="4646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6</a:t>
              </a:r>
              <a:endParaRPr lang="en-US" sz="1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66303" y="2596059"/>
              <a:ext cx="429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8</a:t>
              </a:r>
              <a:endParaRPr lang="en-US" sz="14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87983" y="2216969"/>
              <a:ext cx="429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10</a:t>
              </a:r>
              <a:endParaRPr lang="en-US" sz="1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86700" y="1865975"/>
              <a:ext cx="429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12</a:t>
              </a:r>
              <a:endParaRPr lang="en-US" sz="14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37773" y="4177844"/>
              <a:ext cx="391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mtClean="0"/>
                <a:t>0</a:t>
              </a:r>
              <a:endParaRPr lang="en-US" sz="1400" b="1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48131" y="4177844"/>
              <a:ext cx="437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10</a:t>
              </a:r>
              <a:endParaRPr lang="en-US" sz="14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76834" y="4177844"/>
              <a:ext cx="3957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20</a:t>
              </a:r>
              <a:endParaRPr lang="en-US" sz="14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81276" y="4171666"/>
              <a:ext cx="4027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30</a:t>
              </a:r>
              <a:endParaRPr lang="en-US" sz="14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98269" y="4177844"/>
              <a:ext cx="4270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40</a:t>
              </a:r>
              <a:endParaRPr lang="en-US" sz="14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20901" y="4177844"/>
              <a:ext cx="4139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50</a:t>
              </a:r>
              <a:endParaRPr lang="en-US" sz="1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47810" y="4177844"/>
              <a:ext cx="4744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60</a:t>
              </a:r>
              <a:endParaRPr lang="en-US" sz="14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69952" y="4177844"/>
              <a:ext cx="4244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70</a:t>
              </a:r>
              <a:endParaRPr lang="en-US" sz="14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98501" y="4177844"/>
              <a:ext cx="429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80</a:t>
              </a:r>
              <a:endParaRPr lang="en-US" sz="14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71870" y="4177843"/>
              <a:ext cx="368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90</a:t>
              </a:r>
              <a:endParaRPr lang="en-US" sz="14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65749" y="4171666"/>
              <a:ext cx="549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100</a:t>
              </a:r>
              <a:endParaRPr lang="en-US" sz="14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2851635" y="2470290"/>
              <a:ext cx="1351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latin typeface="FMBindumathi" panose="00000400000000000000" pitchFamily="2" charset="0"/>
                </a:rPr>
                <a:t>YsIH</a:t>
              </a:r>
              <a:r>
                <a:rPr lang="en-US" sz="1400" b="1" dirty="0" smtClean="0">
                  <a:latin typeface="FMBindumathi" panose="00000400000000000000" pitchFamily="2" charset="0"/>
                </a:rPr>
                <a:t> </a:t>
              </a:r>
              <a:r>
                <a:rPr lang="en-US" sz="1400" b="1" dirty="0" err="1" smtClean="0">
                  <a:latin typeface="FMBindumathi" panose="00000400000000000000" pitchFamily="2" charset="0"/>
                </a:rPr>
                <a:t>ixLHdj</a:t>
              </a:r>
              <a:endParaRPr lang="en-US" sz="1400" b="1" dirty="0">
                <a:latin typeface="FMBindumathi" panose="00000400000000000000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94365" y="4405104"/>
              <a:ext cx="796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FMBindumathi" panose="00000400000000000000" pitchFamily="2" charset="0"/>
                </a:rPr>
                <a:t>,l=</a:t>
              </a:r>
              <a:r>
                <a:rPr lang="en-US" sz="1400" b="1" dirty="0" err="1" smtClean="0">
                  <a:latin typeface="FMBindumathi" panose="00000400000000000000" pitchFamily="2" charset="0"/>
                </a:rPr>
                <a:t>Kq</a:t>
              </a:r>
              <a:endParaRPr lang="en-US" sz="1400" b="1" dirty="0">
                <a:latin typeface="FMBindumathi" panose="00000400000000000000" pitchFamily="2" charset="0"/>
              </a:endParaRPr>
            </a:p>
          </p:txBody>
        </p:sp>
      </p:grpSp>
      <p:cxnSp>
        <p:nvCxnSpPr>
          <p:cNvPr id="71" name="Straight Connector 70"/>
          <p:cNvCxnSpPr/>
          <p:nvPr/>
        </p:nvCxnSpPr>
        <p:spPr>
          <a:xfrm>
            <a:off x="6832534" y="3692694"/>
            <a:ext cx="0" cy="47897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254900" y="3692694"/>
            <a:ext cx="0" cy="47897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55" idx="2"/>
          </p:cNvCxnSpPr>
          <p:nvPr/>
        </p:nvCxnSpPr>
        <p:spPr>
          <a:xfrm>
            <a:off x="5173552" y="3108960"/>
            <a:ext cx="12411" cy="108240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7" y="318133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2005" y="189408"/>
            <a:ext cx="6402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iii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ජ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ාලරේඛය ඇසුරෙන් සංඛ්‍යාත බහුඅස්‍රය අඳින්න.</a:t>
            </a:r>
            <a:endParaRPr lang="en-US" sz="20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27230"/>
              </p:ext>
            </p:extLst>
          </p:nvPr>
        </p:nvGraphicFramePr>
        <p:xfrm>
          <a:off x="2363211" y="1845733"/>
          <a:ext cx="4170130" cy="2205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70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75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412017" y="4037182"/>
            <a:ext cx="4297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023366" y="1681471"/>
            <a:ext cx="4828278" cy="2652697"/>
            <a:chOff x="3284526" y="2154302"/>
            <a:chExt cx="4758935" cy="2652697"/>
          </a:xfrm>
        </p:grpSpPr>
        <p:cxnSp>
          <p:nvCxnSpPr>
            <p:cNvPr id="10" name="Straight Connector 9"/>
            <p:cNvCxnSpPr/>
            <p:nvPr/>
          </p:nvCxnSpPr>
          <p:spPr>
            <a:xfrm rot="16200000">
              <a:off x="2485487" y="3343022"/>
              <a:ext cx="23774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373402" y="4014510"/>
              <a:ext cx="349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2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70044" y="3654470"/>
              <a:ext cx="3734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4</a:t>
              </a:r>
              <a:endParaRPr lang="en-US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7994" y="3294430"/>
              <a:ext cx="4579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6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62986" y="2917436"/>
              <a:ext cx="4229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8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5791" y="2538346"/>
              <a:ext cx="4229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10</a:t>
              </a:r>
              <a:endParaRPr lang="en-US" sz="1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84526" y="2187352"/>
              <a:ext cx="4229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12</a:t>
              </a:r>
              <a:endParaRPr lang="en-US" sz="1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3429" y="4499221"/>
              <a:ext cx="385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mtClean="0"/>
                <a:t>0</a:t>
              </a:r>
              <a:endParaRPr lang="en-US" sz="1400" b="1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76211" y="4499222"/>
              <a:ext cx="494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10</a:t>
              </a:r>
              <a:endParaRPr lang="en-US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62744" y="4499221"/>
              <a:ext cx="506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20</a:t>
              </a:r>
              <a:endParaRPr lang="en-US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78033" y="4499221"/>
              <a:ext cx="498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30</a:t>
              </a:r>
              <a:endParaRPr lang="en-US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0078" y="4499221"/>
              <a:ext cx="420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40</a:t>
              </a:r>
              <a:endParaRPr lang="en-US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26996" y="4499221"/>
              <a:ext cx="4080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50</a:t>
              </a:r>
              <a:endParaRPr lang="en-US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20870" y="4499221"/>
              <a:ext cx="467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60</a:t>
              </a:r>
              <a:endParaRPr lang="en-US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3497" y="4499221"/>
              <a:ext cx="4183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70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45891" y="4499221"/>
              <a:ext cx="423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80</a:t>
              </a:r>
              <a:endParaRPr lang="en-US" sz="1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13898" y="4499220"/>
              <a:ext cx="362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90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02120" y="4493043"/>
              <a:ext cx="541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100</a:t>
              </a:r>
              <a:endParaRPr lang="en-US" sz="14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21957" y="3790601"/>
              <a:ext cx="414631" cy="713232"/>
            </a:xfrm>
            <a:prstGeom prst="rect">
              <a:avLst/>
            </a:prstGeom>
            <a:solidFill>
              <a:srgbClr val="A6D86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49340" y="3419661"/>
              <a:ext cx="822960" cy="1084375"/>
            </a:xfrm>
            <a:prstGeom prst="rect">
              <a:avLst/>
            </a:prstGeom>
            <a:solidFill>
              <a:srgbClr val="FF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72299" y="2854832"/>
              <a:ext cx="420624" cy="1655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93878" y="3419661"/>
              <a:ext cx="401380" cy="1089085"/>
            </a:xfrm>
            <a:prstGeom prst="rect">
              <a:avLst/>
            </a:prstGeom>
            <a:solidFill>
              <a:srgbClr val="FFFF8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94818" y="3988162"/>
              <a:ext cx="1233479" cy="5212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1329478" y="2246189"/>
            <a:ext cx="1351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FMBindumathi" panose="00000400000000000000" pitchFamily="2" charset="0"/>
              </a:rPr>
              <a:t>YsIH</a:t>
            </a:r>
            <a:r>
              <a:rPr lang="en-US" sz="1400" b="1" dirty="0" smtClean="0">
                <a:latin typeface="FMBindumathi" panose="00000400000000000000" pitchFamily="2" charset="0"/>
              </a:rPr>
              <a:t> </a:t>
            </a:r>
            <a:r>
              <a:rPr lang="en-US" sz="1400" b="1" dirty="0" err="1" smtClean="0">
                <a:latin typeface="FMBindumathi" panose="00000400000000000000" pitchFamily="2" charset="0"/>
              </a:rPr>
              <a:t>ixLHdj</a:t>
            </a:r>
            <a:endParaRPr lang="en-US" sz="1400" b="1" dirty="0">
              <a:latin typeface="FMBindumathi" panose="000004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31031" y="4253650"/>
            <a:ext cx="79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FMBindumathi" panose="00000400000000000000" pitchFamily="2" charset="0"/>
              </a:rPr>
              <a:t>,l=</a:t>
            </a:r>
            <a:r>
              <a:rPr lang="en-US" sz="1400" b="1" dirty="0" err="1" smtClean="0">
                <a:latin typeface="FMBindumathi" panose="00000400000000000000" pitchFamily="2" charset="0"/>
              </a:rPr>
              <a:t>Kq</a:t>
            </a:r>
            <a:endParaRPr lang="en-US" sz="1400" b="1" dirty="0">
              <a:latin typeface="FMBindumathi" panose="00000400000000000000" pitchFamily="2" charset="0"/>
            </a:endParaRPr>
          </a:p>
        </p:txBody>
      </p:sp>
      <p:cxnSp>
        <p:nvCxnSpPr>
          <p:cNvPr id="51" name="d1"/>
          <p:cNvCxnSpPr/>
          <p:nvPr/>
        </p:nvCxnSpPr>
        <p:spPr>
          <a:xfrm rot="720000">
            <a:off x="2977524" y="3304349"/>
            <a:ext cx="8709" cy="4572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d2"/>
          <p:cNvCxnSpPr/>
          <p:nvPr/>
        </p:nvCxnSpPr>
        <p:spPr>
          <a:xfrm rot="720000">
            <a:off x="3403558" y="2925511"/>
            <a:ext cx="8709" cy="4572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d3"/>
          <p:cNvCxnSpPr/>
          <p:nvPr/>
        </p:nvCxnSpPr>
        <p:spPr>
          <a:xfrm rot="720000">
            <a:off x="3823219" y="2923003"/>
            <a:ext cx="8709" cy="4572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d4"/>
          <p:cNvCxnSpPr/>
          <p:nvPr/>
        </p:nvCxnSpPr>
        <p:spPr>
          <a:xfrm rot="720000">
            <a:off x="4236879" y="2361291"/>
            <a:ext cx="8709" cy="4572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d5"/>
          <p:cNvCxnSpPr/>
          <p:nvPr/>
        </p:nvCxnSpPr>
        <p:spPr>
          <a:xfrm rot="720000">
            <a:off x="4659253" y="2923008"/>
            <a:ext cx="8709" cy="4572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d9"/>
          <p:cNvCxnSpPr/>
          <p:nvPr/>
        </p:nvCxnSpPr>
        <p:spPr>
          <a:xfrm rot="720000">
            <a:off x="5890868" y="3493327"/>
            <a:ext cx="8709" cy="4572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d8"/>
          <p:cNvCxnSpPr/>
          <p:nvPr/>
        </p:nvCxnSpPr>
        <p:spPr>
          <a:xfrm rot="720000">
            <a:off x="2585619" y="4015240"/>
            <a:ext cx="8709" cy="4572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d7"/>
          <p:cNvCxnSpPr/>
          <p:nvPr/>
        </p:nvCxnSpPr>
        <p:spPr>
          <a:xfrm rot="720000">
            <a:off x="5481237" y="3493202"/>
            <a:ext cx="8709" cy="4572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d6"/>
          <p:cNvCxnSpPr/>
          <p:nvPr/>
        </p:nvCxnSpPr>
        <p:spPr>
          <a:xfrm rot="720000">
            <a:off x="5076667" y="3496063"/>
            <a:ext cx="8709" cy="4572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d10"/>
          <p:cNvCxnSpPr/>
          <p:nvPr/>
        </p:nvCxnSpPr>
        <p:spPr>
          <a:xfrm rot="720000">
            <a:off x="6310476" y="4007468"/>
            <a:ext cx="8709" cy="4572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595576" y="4035133"/>
            <a:ext cx="3728267" cy="3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398900" y="2947219"/>
            <a:ext cx="425443" cy="8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8" idx="0"/>
          </p:cNvCxnSpPr>
          <p:nvPr/>
        </p:nvCxnSpPr>
        <p:spPr>
          <a:xfrm flipV="1">
            <a:off x="2586866" y="3317770"/>
            <a:ext cx="395013" cy="708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81879" y="2942075"/>
            <a:ext cx="430963" cy="3661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827833" y="2374099"/>
            <a:ext cx="413400" cy="575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0"/>
            <a:endCxn id="31" idx="0"/>
          </p:cNvCxnSpPr>
          <p:nvPr/>
        </p:nvCxnSpPr>
        <p:spPr>
          <a:xfrm>
            <a:off x="4253480" y="2382001"/>
            <a:ext cx="417960" cy="5648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1" idx="0"/>
          </p:cNvCxnSpPr>
          <p:nvPr/>
        </p:nvCxnSpPr>
        <p:spPr>
          <a:xfrm flipH="1" flipV="1">
            <a:off x="4671440" y="2946830"/>
            <a:ext cx="406684" cy="5786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078826" y="3515331"/>
            <a:ext cx="818755" cy="36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5889698" y="3509794"/>
            <a:ext cx="438554" cy="521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597386" y="2975487"/>
            <a:ext cx="12411" cy="108240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273912" y="3532626"/>
            <a:ext cx="0" cy="47897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696278" y="3532626"/>
            <a:ext cx="0" cy="47897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7" y="331988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8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343647" y="417933"/>
            <a:ext cx="7048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iv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ලක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ුණු 40 හෝ ඊට වැඩියෙන් ගත් සිසුන්ගේ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</a:p>
          <a:p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ප්‍රතිශතය ස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ොයන්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න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/>
              <p:cNvSpPr/>
              <p:nvPr/>
            </p:nvSpPr>
            <p:spPr>
              <a:xfrm>
                <a:off x="5736989" y="5087596"/>
                <a:ext cx="159492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𝟐𝟒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𝟒𝟎</m:t>
                        </m:r>
                      </m:den>
                    </m:f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×</m:t>
                    </m:r>
                  </m:oMath>
                </a14:m>
                <a:r>
                  <a:rPr lang="en-US" sz="2400" b="1"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100% </a:t>
                </a:r>
                <a:endParaRPr lang="en-US" sz="2400" b="1"/>
              </a:p>
            </p:txBody>
          </p:sp>
        </mc:Choice>
        <mc:Fallback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989" y="5087596"/>
                <a:ext cx="1594924" cy="714683"/>
              </a:xfrm>
              <a:prstGeom prst="rect">
                <a:avLst/>
              </a:prstGeom>
              <a:blipFill>
                <a:blip r:embed="rId2"/>
                <a:stretch>
                  <a:fillRect r="-4962" b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/>
              <p:cNvSpPr/>
              <p:nvPr/>
            </p:nvSpPr>
            <p:spPr>
              <a:xfrm>
                <a:off x="5226884" y="5879924"/>
                <a:ext cx="12111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𝟔𝟎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%</m:t>
                      </m:r>
                    </m:oMath>
                  </m:oMathPara>
                </a14:m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84" y="5879924"/>
                <a:ext cx="121110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7" y="331988"/>
            <a:ext cx="750225" cy="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981822" y="3737501"/>
            <a:ext cx="4245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ලක</a:t>
            </a:r>
            <a:r>
              <a:rPr lang="si-LK" sz="2400" b="1">
                <a:latin typeface="Calibri" panose="020F0502020204030204" pitchFamily="34" charset="0"/>
                <a:ea typeface="Times New Roman" panose="02020603050405020304" pitchFamily="18" charset="0"/>
              </a:rPr>
              <a:t>ුණු 40 හෝ ඊට වැඩියෙන් ගත් </a:t>
            </a:r>
            <a:endParaRPr lang="si-LK" sz="2400" b="1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ස</a:t>
            </a:r>
            <a:r>
              <a:rPr lang="si-LK" sz="2400" b="1">
                <a:latin typeface="Calibri" panose="020F0502020204030204" pitchFamily="34" charset="0"/>
                <a:ea typeface="Times New Roman" panose="02020603050405020304" pitchFamily="18" charset="0"/>
              </a:rPr>
              <a:t>ිසුන</a:t>
            </a:r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්</a:t>
            </a:r>
            <a:r>
              <a:rPr lang="si-LK" sz="2400" b="1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සංඛ්‍යාව 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254165" y="381132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165" y="3811326"/>
                <a:ext cx="4828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908007" y="3811326"/>
            <a:ext cx="158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 smtClean="0"/>
              <a:t>9 + 6 + 9</a:t>
            </a:r>
            <a:endParaRPr lang="en-US" sz="2400" b="1"/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130960"/>
              </p:ext>
            </p:extLst>
          </p:nvPr>
        </p:nvGraphicFramePr>
        <p:xfrm>
          <a:off x="1923316" y="1375440"/>
          <a:ext cx="2390768" cy="2235551"/>
        </p:xfrm>
        <a:graphic>
          <a:graphicData uri="http://schemas.openxmlformats.org/drawingml/2006/table">
            <a:tbl>
              <a:tblPr firstRow="1" firstCol="1" bandRow="1"/>
              <a:tblGrid>
                <a:gridCol w="1202809">
                  <a:extLst>
                    <a:ext uri="{9D8B030D-6E8A-4147-A177-3AD203B41FA5}">
                      <a16:colId xmlns:a16="http://schemas.microsoft.com/office/drawing/2014/main" val="2354680857"/>
                    </a:ext>
                  </a:extLst>
                </a:gridCol>
                <a:gridCol w="1187959">
                  <a:extLst>
                    <a:ext uri="{9D8B030D-6E8A-4147-A177-3AD203B41FA5}">
                      <a16:colId xmlns:a16="http://schemas.microsoft.com/office/drawing/2014/main" val="1256509579"/>
                    </a:ext>
                  </a:extLst>
                </a:gridCol>
              </a:tblGrid>
              <a:tr h="654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ලකුණු (ප.ප්‍රා.)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ශිෂ්‍ය සංඛ්‍යාව (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f</a:t>
                      </a: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382596"/>
                  </a:ext>
                </a:extLst>
              </a:tr>
              <a:tr h="328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10 - </a:t>
                      </a: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20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DA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04</a:t>
                      </a:r>
                      <a:endParaRPr lang="en-US" sz="1800" b="1">
                        <a:solidFill>
                          <a:srgbClr val="DA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1"/>
                  </a:ext>
                </a:extLst>
              </a:tr>
              <a:tr h="31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20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 - </a:t>
                      </a: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40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DA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12</a:t>
                      </a:r>
                      <a:endParaRPr lang="en-US" sz="1800" b="1">
                        <a:solidFill>
                          <a:srgbClr val="DA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770334"/>
                  </a:ext>
                </a:extLst>
              </a:tr>
              <a:tr h="31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4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0 - </a:t>
                      </a: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50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094661"/>
                  </a:ext>
                </a:extLst>
              </a:tr>
              <a:tr h="31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50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 - </a:t>
                      </a: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6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189263"/>
                  </a:ext>
                </a:extLst>
              </a:tr>
              <a:tr h="31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60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 - </a:t>
                      </a: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90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i-LK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a:t>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47476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5257533" y="4506050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533" y="4506050"/>
                <a:ext cx="48282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5908007" y="4506049"/>
            <a:ext cx="80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 smtClean="0"/>
              <a:t>24</a:t>
            </a:r>
            <a:endParaRPr lang="en-US" sz="2400" b="1"/>
          </a:p>
        </p:txBody>
      </p:sp>
      <p:sp>
        <p:nvSpPr>
          <p:cNvPr id="4" name="Rectangle 3"/>
          <p:cNvSpPr/>
          <p:nvPr/>
        </p:nvSpPr>
        <p:spPr>
          <a:xfrm>
            <a:off x="3957651" y="5214106"/>
            <a:ext cx="1813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ප්‍රති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ශතය    </a:t>
            </a:r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=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80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62" grpId="0"/>
      <p:bldP spid="2" grpId="0"/>
      <p:bldP spid="3" grpId="0"/>
      <p:bldP spid="64" grpId="0"/>
      <p:bldP spid="65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90187" y="1369179"/>
            <a:ext cx="7368910" cy="4028731"/>
            <a:chOff x="1228299" y="1078174"/>
            <a:chExt cx="7368910" cy="3517884"/>
          </a:xfrm>
        </p:grpSpPr>
        <p:sp>
          <p:nvSpPr>
            <p:cNvPr id="8" name="Rounded Rectangle 7"/>
            <p:cNvSpPr/>
            <p:nvPr/>
          </p:nvSpPr>
          <p:spPr>
            <a:xfrm>
              <a:off x="1228299" y="1078174"/>
              <a:ext cx="7368910" cy="3517884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68000">
                  <a:srgbClr val="FFD54F">
                    <a:shade val="67500"/>
                    <a:satMod val="115000"/>
                  </a:srgbClr>
                </a:gs>
                <a:gs pos="100000">
                  <a:srgbClr val="FFD54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46347" y="1290442"/>
              <a:ext cx="43918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i-LK" sz="3200" b="1" smtClean="0">
                  <a:solidFill>
                    <a:srgbClr val="A20000"/>
                  </a:solidFill>
                </a:rPr>
                <a:t>අන්තර්ගතය හා සැකසුම</a:t>
              </a:r>
              <a:endParaRPr lang="en-US" sz="3200" b="1">
                <a:solidFill>
                  <a:srgbClr val="A2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04761" y="2284375"/>
              <a:ext cx="6059711" cy="45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i-LK" sz="2800" b="1" smtClean="0"/>
                <a:t>ඉ ඉගෙනුම් හා නැණස අධ්‍යාපන ඒකකය</a:t>
              </a:r>
              <a:endParaRPr lang="en-US" sz="2800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04762" y="2843223"/>
              <a:ext cx="2118683" cy="45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800" b="1" smtClean="0"/>
                <a:t>ICT </a:t>
              </a:r>
              <a:r>
                <a:rPr lang="si-LK" sz="2800" b="1" smtClean="0"/>
                <a:t>ශාඛාව</a:t>
              </a:r>
              <a:endParaRPr lang="en-US" sz="2800" b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04763" y="3376315"/>
              <a:ext cx="4523378" cy="45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i-LK" sz="2800" b="1" smtClean="0"/>
                <a:t>අධ්‍යාපන අමාත්‍යාංශය</a:t>
              </a:r>
              <a:endParaRPr lang="en-US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22533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6" y="468671"/>
            <a:ext cx="668305" cy="64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2298" y="517587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dirty="0" smtClean="0">
                <a:solidFill>
                  <a:srgbClr val="0000C0"/>
                </a:solidFill>
                <a:ea typeface="Calibri"/>
              </a:rPr>
              <a:t>සුළු කරන්න</a:t>
            </a:r>
            <a:r>
              <a:rPr lang="si-LK" sz="2400" b="1">
                <a:solidFill>
                  <a:srgbClr val="0000C0"/>
                </a:solidFill>
                <a:ea typeface="Calibri"/>
              </a:rPr>
              <a:t>. </a:t>
            </a:r>
            <a:r>
              <a:rPr lang="si-LK" sz="2400" b="1" smtClean="0">
                <a:solidFill>
                  <a:srgbClr val="0000C0"/>
                </a:solidFill>
                <a:ea typeface="Calibri"/>
              </a:rPr>
              <a:t>    </a:t>
            </a:r>
            <a:endParaRPr lang="en-US" sz="2800" b="1" dirty="0">
              <a:solidFill>
                <a:srgbClr val="000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64297" y="1732023"/>
                <a:ext cx="2476575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 dirty="0" smtClean="0">
                    <a:solidFill>
                      <a:srgbClr val="000000"/>
                    </a:solidFill>
                    <a:ea typeface="Calibri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a typeface="Calibri"/>
                  </a:rPr>
                  <a:t>=</a:t>
                </a:r>
                <a:r>
                  <a:rPr lang="si-LK" sz="2400" b="1" dirty="0" smtClean="0">
                    <a:solidFill>
                      <a:srgbClr val="000000"/>
                    </a:solidFill>
                    <a:ea typeface="Calibri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i-LK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  <m:t> </m:t>
                        </m:r>
                        <m:r>
                          <a:rPr lang="si-LK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Iskoola Pota"/>
                          </a:rPr>
                          <m:t>×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Iskoola Pota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Iskoola Pota"/>
                          </a:rPr>
                          <m:t>𝟑</m:t>
                        </m:r>
                      </m:num>
                      <m:den>
                        <m:r>
                          <a:rPr lang="si-LK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Iskoola Pota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Iskoola Pota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/>
                        <a:cs typeface="Iskoola Pota"/>
                      </a:rPr>
                      <m:t>−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  <m:t>𝟗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  <m:t>𝒙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297" y="1732023"/>
                <a:ext cx="2476575" cy="803682"/>
              </a:xfrm>
              <a:prstGeom prst="rect">
                <a:avLst/>
              </a:prstGeom>
              <a:blipFill>
                <a:blip r:embed="rId3"/>
                <a:stretch>
                  <a:fillRect l="-3686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64297" y="3024404"/>
                <a:ext cx="1952394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 dirty="0" smtClean="0">
                    <a:solidFill>
                      <a:srgbClr val="000000"/>
                    </a:solidFill>
                    <a:ea typeface="Calibri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a typeface="Calibri"/>
                  </a:rPr>
                  <a:t>=</a:t>
                </a:r>
                <a:r>
                  <a:rPr lang="si-LK" sz="2400" b="1" dirty="0" smtClean="0">
                    <a:solidFill>
                      <a:srgbClr val="000000"/>
                    </a:solidFill>
                    <a:ea typeface="Calibri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  <m:t>𝟗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  <m:t>𝒙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/>
                        <a:cs typeface="Iskoola Pota"/>
                      </a:rPr>
                      <m:t> −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  <m:t>𝟗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  <m:t>𝒙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297" y="3024404"/>
                <a:ext cx="1952394" cy="803682"/>
              </a:xfrm>
              <a:prstGeom prst="rect">
                <a:avLst/>
              </a:prstGeom>
              <a:blipFill>
                <a:blip r:embed="rId4"/>
                <a:stretch>
                  <a:fillRect l="-4673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77945" y="4281653"/>
                <a:ext cx="931665" cy="834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 dirty="0" smtClean="0">
                    <a:solidFill>
                      <a:schemeClr val="tx1"/>
                    </a:solidFill>
                    <a:ea typeface="Calibri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ea typeface="Calibri"/>
                  </a:rPr>
                  <a:t>=</a:t>
                </a:r>
                <a:r>
                  <a:rPr lang="si-LK" sz="2400" b="1" dirty="0" smtClean="0">
                    <a:solidFill>
                      <a:schemeClr val="tx1"/>
                    </a:solidFill>
                    <a:ea typeface="Calibri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DA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DA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DA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  <m:t>𝟗</m:t>
                        </m:r>
                        <m:r>
                          <a:rPr lang="en-US" sz="3200" b="1" i="1" smtClean="0">
                            <a:solidFill>
                              <a:srgbClr val="DA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  <m:t>𝒙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945" y="4281653"/>
                <a:ext cx="931665" cy="834716"/>
              </a:xfrm>
              <a:prstGeom prst="rect">
                <a:avLst/>
              </a:prstGeom>
              <a:blipFill>
                <a:blip r:embed="rId5"/>
                <a:stretch>
                  <a:fillRect l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41592" y="517587"/>
                <a:ext cx="147886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>
                          <a:solidFill>
                            <a:srgbClr val="0000C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400" b="1" i="1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592" y="517587"/>
                <a:ext cx="1478866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5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3" y="374585"/>
            <a:ext cx="726295" cy="69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07823" y="441369"/>
            <a:ext cx="7485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0"/>
                </a:solidFill>
                <a:ea typeface="Calibri"/>
                <a:cs typeface="Iskoola Pota"/>
              </a:rPr>
              <a:t>PQR</a:t>
            </a:r>
            <a:r>
              <a:rPr lang="si-LK" sz="2400" b="1" dirty="0">
                <a:solidFill>
                  <a:srgbClr val="0000C0"/>
                </a:solidFill>
                <a:ea typeface="Times New Roman"/>
              </a:rPr>
              <a:t> ත්‍රිකෝණයේ </a:t>
            </a:r>
            <a:r>
              <a:rPr lang="en-US" sz="2400" b="1" dirty="0">
                <a:solidFill>
                  <a:srgbClr val="0000C0"/>
                </a:solidFill>
                <a:ea typeface="Times New Roman"/>
                <a:cs typeface="Iskoola Pota"/>
              </a:rPr>
              <a:t> PQ </a:t>
            </a:r>
            <a:r>
              <a:rPr lang="si-LK" sz="2400" b="1" dirty="0">
                <a:solidFill>
                  <a:srgbClr val="0000C0"/>
                </a:solidFill>
                <a:ea typeface="Times New Roman"/>
              </a:rPr>
              <a:t> </a:t>
            </a:r>
            <a:r>
              <a:rPr lang="si-LK" sz="2400" b="1">
                <a:solidFill>
                  <a:srgbClr val="0000C0"/>
                </a:solidFill>
                <a:ea typeface="Times New Roman"/>
              </a:rPr>
              <a:t>= </a:t>
            </a:r>
            <a:r>
              <a:rPr lang="si-LK" sz="2400" b="1" smtClean="0">
                <a:solidFill>
                  <a:srgbClr val="0000C0"/>
                </a:solidFill>
                <a:ea typeface="Times New Roman"/>
              </a:rPr>
              <a:t>7cm </a:t>
            </a:r>
            <a:r>
              <a:rPr lang="si-LK" sz="2400" b="1" smtClean="0">
                <a:solidFill>
                  <a:srgbClr val="0000C0"/>
                </a:solidFill>
                <a:ea typeface="Times New Roman"/>
                <a:cs typeface="Calibri"/>
              </a:rPr>
              <a:t> </a:t>
            </a:r>
            <a:r>
              <a:rPr lang="si-LK" sz="2400" b="1" dirty="0">
                <a:solidFill>
                  <a:srgbClr val="0000C0"/>
                </a:solidFill>
                <a:ea typeface="Times New Roman"/>
              </a:rPr>
              <a:t>නම් </a:t>
            </a:r>
            <a:r>
              <a:rPr lang="en-US" sz="2400" b="1" dirty="0">
                <a:solidFill>
                  <a:srgbClr val="0000C0"/>
                </a:solidFill>
                <a:ea typeface="Times New Roman"/>
                <a:cs typeface="Iskoola Pota"/>
              </a:rPr>
              <a:t>PR</a:t>
            </a:r>
            <a:r>
              <a:rPr lang="si-LK" sz="2400" b="1" dirty="0">
                <a:solidFill>
                  <a:srgbClr val="0000C0"/>
                </a:solidFill>
                <a:ea typeface="Times New Roman"/>
              </a:rPr>
              <a:t> පාදයේ දිග සොයන්න</a:t>
            </a:r>
            <a:endParaRPr lang="en-US" sz="2400" b="1" dirty="0">
              <a:solidFill>
                <a:srgbClr val="0000C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70" y="886911"/>
            <a:ext cx="3871078" cy="341802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03809" y="5672162"/>
                <a:ext cx="18982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</a:t>
                </a:r>
                <a:r>
                  <a:rPr lang="en-US" sz="2400" b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b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:r>
                  <a:rPr lang="en-US" sz="2400" b="1">
                    <a:solidFill>
                      <a:srgbClr val="DA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7cm</a:t>
                </a:r>
                <a:endParaRPr lang="en-US" sz="2400" b="1">
                  <a:solidFill>
                    <a:srgbClr val="DA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09" y="5672162"/>
                <a:ext cx="1898277" cy="461665"/>
              </a:xfrm>
              <a:prstGeom prst="rect">
                <a:avLst/>
              </a:prstGeom>
              <a:blipFill>
                <a:blip r:embed="rId4"/>
                <a:stretch>
                  <a:fillRect t="-10526" r="-450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2220" y="1903523"/>
                <a:ext cx="4213398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𝑷</m:t>
                      </m:r>
                      <m:acc>
                        <m:accPr>
                          <m:chr m:val="̂"/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𝑸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 (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𝟕𝟓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𝟑</m:t>
                          </m:r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400" b="1"/>
                            <m:t> 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220" y="1903523"/>
                <a:ext cx="4213398" cy="471539"/>
              </a:xfrm>
              <a:prstGeom prst="rect">
                <a:avLst/>
              </a:prstGeom>
              <a:blipFill>
                <a:blip r:embed="rId5" cstate="print"/>
                <a:stretch>
                  <a:fillRect t="-512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 rot="21094817">
            <a:off x="6717371" y="3555210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smtClean="0">
                <a:solidFill>
                  <a:srgbClr val="DA0000"/>
                </a:solidFill>
                <a:ea typeface="Times New Roman"/>
              </a:rPr>
              <a:t>7cm</a:t>
            </a:r>
            <a:endParaRPr lang="en-US" sz="2400">
              <a:solidFill>
                <a:srgbClr val="DA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80115" y="2552903"/>
                <a:ext cx="248593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05</m:t>
                          </m:r>
                          <m:r>
                            <m:rPr>
                              <m:nor/>
                            </m:rPr>
                            <a:rPr lang="en-US" sz="2400" b="1"/>
                            <m:t> 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115" y="2552903"/>
                <a:ext cx="2485937" cy="47000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17163" y="3249730"/>
                <a:ext cx="118538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400" b="1"/>
                            <m:t> 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163" y="3249730"/>
                <a:ext cx="1185389" cy="47000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>
          <a:xfrm rot="7678408">
            <a:off x="6591135" y="1348469"/>
            <a:ext cx="975744" cy="969984"/>
          </a:xfrm>
          <a:prstGeom prst="arc">
            <a:avLst>
              <a:gd name="adj1" fmla="val 16236096"/>
              <a:gd name="adj2" fmla="val 89354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77326" y="1858500"/>
                <a:ext cx="803361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D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b="1">
                              <a:solidFill>
                                <a:srgbClr val="DA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solidFill>
                                <a:srgbClr val="DA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solidFill>
                                <a:srgbClr val="DA0000"/>
                              </a:solidFill>
                            </a:rPr>
                            <m:t> 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DA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>
                  <a:solidFill>
                    <a:srgbClr val="DA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326" y="1858500"/>
                <a:ext cx="803361" cy="47000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7282" y="4092488"/>
                <a:ext cx="2701637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82" y="4092488"/>
                <a:ext cx="2701637" cy="473976"/>
              </a:xfrm>
              <a:prstGeom prst="rect">
                <a:avLst/>
              </a:prstGeom>
              <a:blipFill>
                <a:blip r:embed="rId9" cstate="print"/>
                <a:stretch>
                  <a:fillRect t="-5128" r="-1806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07252" y="4922368"/>
                <a:ext cx="16573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/>
                  <a:t>PR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smtClean="0"/>
                  <a:t> PQ</a:t>
                </a:r>
                <a:endParaRPr lang="en-US" sz="2400" b="1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252" y="4922368"/>
                <a:ext cx="1657396" cy="461665"/>
              </a:xfrm>
              <a:prstGeom prst="rect">
                <a:avLst/>
              </a:prstGeom>
              <a:blipFill>
                <a:blip r:embed="rId10"/>
                <a:stretch>
                  <a:fillRect l="-551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97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6" y="491541"/>
            <a:ext cx="714623" cy="68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5469" y="2847817"/>
            <a:ext cx="599136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07000"/>
              </a:lnSpc>
            </a:pPr>
            <a:r>
              <a:rPr lang="si-LK" dirty="0">
                <a:solidFill>
                  <a:srgbClr val="000000"/>
                </a:solidFill>
                <a:ea typeface="Calibri"/>
              </a:rPr>
              <a:t> </a:t>
            </a:r>
            <a:endParaRPr lang="en-US" sz="1600" dirty="0">
              <a:ea typeface="Calibri"/>
              <a:cs typeface="Iskoola Pota"/>
            </a:endParaRPr>
          </a:p>
          <a:p>
            <a:pPr indent="-285750">
              <a:lnSpc>
                <a:spcPct val="107000"/>
              </a:lnSpc>
            </a:pPr>
            <a:r>
              <a:rPr lang="si-LK" dirty="0">
                <a:solidFill>
                  <a:srgbClr val="000000"/>
                </a:solidFill>
                <a:ea typeface="Calibri"/>
              </a:rPr>
              <a:t>		</a:t>
            </a:r>
            <a:endParaRPr lang="en-US" sz="1600" dirty="0">
              <a:ea typeface="Calibri"/>
              <a:cs typeface="Iskoola Pot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67078" y="551059"/>
                <a:ext cx="6393811" cy="467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285750">
                  <a:lnSpc>
                    <a:spcPct val="107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/>
                            <a:cs typeface="Iskoola Pota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/>
                            <a:ea typeface="Calibri"/>
                            <a:cs typeface="Iskoola Pota"/>
                          </a:rPr>
                          <m:t>𝒍𝒐𝒈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/>
                            <a:ea typeface="Calibri"/>
                            <a:cs typeface="Iskoola Pota"/>
                          </a:rPr>
                          <m:t>𝟒</m:t>
                        </m:r>
                      </m:sub>
                    </m:sSub>
                    <m:r>
                      <a:rPr lang="en-US" sz="2400" b="1" i="1">
                        <a:solidFill>
                          <a:srgbClr val="0000C0"/>
                        </a:solidFill>
                        <a:latin typeface="Cambria Math"/>
                        <a:ea typeface="Calibri"/>
                        <a:cs typeface="Iskoola Pota"/>
                      </a:rPr>
                      <m:t>𝒙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/>
                        <a:ea typeface="Times New Roman"/>
                        <a:cs typeface="Iskoola Pota"/>
                      </a:rPr>
                      <m:t>=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/>
                        <a:ea typeface="Times New Roman"/>
                        <a:cs typeface="Iskoola Pota"/>
                      </a:rPr>
                      <m:t>𝟑</m:t>
                    </m:r>
                    <m:r>
                      <a:rPr lang="si-LK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/>
                        <a:cs typeface="Iskoola Pota"/>
                      </a:rPr>
                      <m:t> </m:t>
                    </m:r>
                  </m:oMath>
                </a14:m>
                <a:r>
                  <a:rPr lang="si-LK" sz="2400" b="1">
                    <a:solidFill>
                      <a:srgbClr val="0000C0"/>
                    </a:solidFill>
                    <a:ea typeface="Calibri"/>
                    <a:cs typeface="Iskoola Pota"/>
                  </a:rPr>
                  <a:t>නම්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0"/>
                        </a:solidFill>
                        <a:latin typeface="Cambria Math"/>
                        <a:ea typeface="Calibri"/>
                        <a:cs typeface="Iskoola Pota"/>
                      </a:rPr>
                      <m:t>𝒙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/>
                        <a:ea typeface="Calibri"/>
                        <a:cs typeface="Iskoola Pota"/>
                      </a:rPr>
                      <m:t> </m:t>
                    </m:r>
                  </m:oMath>
                </a14:m>
                <a:r>
                  <a:rPr lang="si-LK" sz="2400" b="1" dirty="0">
                    <a:solidFill>
                      <a:srgbClr val="0000C0"/>
                    </a:solidFill>
                    <a:ea typeface="Calibri"/>
                  </a:rPr>
                  <a:t>හි අගය සොයන</a:t>
                </a:r>
                <a:r>
                  <a:rPr lang="si-LK" sz="2400" b="1">
                    <a:solidFill>
                      <a:srgbClr val="0000C0"/>
                    </a:solidFill>
                    <a:ea typeface="Calibri"/>
                  </a:rPr>
                  <a:t>්</a:t>
                </a:r>
                <a:r>
                  <a:rPr lang="si-LK" sz="2400" b="1" smtClean="0">
                    <a:solidFill>
                      <a:srgbClr val="0000C0"/>
                    </a:solidFill>
                    <a:ea typeface="Calibri"/>
                  </a:rPr>
                  <a:t>න.</a:t>
                </a:r>
                <a:endParaRPr lang="en-US" sz="2400" b="1" i="1" dirty="0">
                  <a:solidFill>
                    <a:srgbClr val="0000C0"/>
                  </a:solidFill>
                  <a:ea typeface="Calibri"/>
                  <a:cs typeface="Iskoola Pota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078" y="551059"/>
                <a:ext cx="6393811" cy="467629"/>
              </a:xfrm>
              <a:prstGeom prst="rect">
                <a:avLst/>
              </a:prstGeom>
              <a:blipFill>
                <a:blip r:embed="rId3"/>
                <a:stretch>
                  <a:fillRect l="-858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48349" y="2718277"/>
                <a:ext cx="1580497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8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=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i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 </a:t>
                </a:r>
                <a:endParaRPr lang="en-US" sz="2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349" y="2718277"/>
                <a:ext cx="1580497" cy="532966"/>
              </a:xfrm>
              <a:prstGeom prst="rect">
                <a:avLst/>
              </a:prstGeom>
              <a:blipFill>
                <a:blip r:embed="rId4"/>
                <a:stretch>
                  <a:fillRect l="-8108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77165" y="3422346"/>
                <a:ext cx="25771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i="1" smtClean="0"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Iskoola Pota" panose="020B0502040204020203" pitchFamily="34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Iskoola Pota" panose="020B0502040204020203" pitchFamily="34" charset="0"/>
                      </a:rPr>
                      <m:t>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Iskoola Pota" panose="020B0502040204020203" pitchFamily="34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Iskoola Pota" panose="020B0502040204020203" pitchFamily="34" charset="0"/>
                      </a:rPr>
                      <m:t>𝟒</m:t>
                    </m:r>
                  </m:oMath>
                </a14:m>
                <a:endParaRPr lang="en-US" sz="2800" b="1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165" y="3422346"/>
                <a:ext cx="257718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45896" y="1966582"/>
                <a:ext cx="1989263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indent="-285750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Iskoola Pota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Iskoola Pota"/>
                            </a:rPr>
                            <m:t>𝒍𝒐𝒈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Iskoola Pota"/>
                            </a:rPr>
                            <m:t>𝟒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Iskoola Pota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Iskoola Pota"/>
                        </a:rPr>
                        <m:t> </m:t>
                      </m:r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Iskoola Pota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Iskoola Pota"/>
                        </a:rPr>
                        <m:t>𝟑</m:t>
                      </m:r>
                    </m:oMath>
                  </m:oMathPara>
                </a14:m>
                <a:endParaRPr lang="en-US" sz="2400" b="1" i="1" dirty="0">
                  <a:solidFill>
                    <a:prstClr val="black"/>
                  </a:solidFill>
                  <a:ea typeface="Calibri"/>
                  <a:cs typeface="Iskoola Pota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96" y="1966582"/>
                <a:ext cx="1989263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677165" y="4216922"/>
                <a:ext cx="15303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i="1" smtClean="0"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DA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𝟔𝟒</m:t>
                    </m:r>
                  </m:oMath>
                </a14:m>
                <a:endParaRPr lang="en-US" sz="2800" b="1">
                  <a:solidFill>
                    <a:srgbClr val="DA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165" y="4216922"/>
                <a:ext cx="153035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0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6" y="591110"/>
            <a:ext cx="717160" cy="69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13524" y="463930"/>
                <a:ext cx="6688232" cy="1081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𝒄𝒐𝒔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si-LK" sz="2800" b="1" i="1">
                        <a:solidFill>
                          <a:srgbClr val="000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en-US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 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ල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ෙස ගෙන</a:t>
                </a:r>
                <a:r>
                  <a:rPr lang="si-LK" sz="2400" b="1">
                    <a:solidFill>
                      <a:srgbClr val="0000C0"/>
                    </a:solidFill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රූපයේ දැක්වෙන තොරතුරු ඇසුරෙන්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𝒙</m:t>
                    </m:r>
                  </m:oMath>
                </a14:m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හි අගය සොයන්න. </a:t>
                </a:r>
                <a:endParaRPr lang="en-US" sz="2400" b="1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24" y="463930"/>
                <a:ext cx="6688232" cy="1081963"/>
              </a:xfrm>
              <a:prstGeom prst="rect">
                <a:avLst/>
              </a:prstGeom>
              <a:blipFill>
                <a:blip r:embed="rId3" cstate="print"/>
                <a:stretch>
                  <a:fillRect l="-1459" b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694" y="2396884"/>
            <a:ext cx="3343521" cy="1648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30623" y="3934903"/>
                <a:ext cx="2185983" cy="714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i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𝟐</m:t>
                        </m:r>
                      </m:den>
                    </m:f>
                    <m:r>
                      <a:rPr lang="si-LK" sz="2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si-LK" sz="2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i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    </a:t>
                </a:r>
                <a:endParaRPr lang="en-US" sz="3200" b="1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623" y="3934903"/>
                <a:ext cx="2185983" cy="714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37917" y="3024833"/>
                <a:ext cx="1976182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𝒄𝒐𝒔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17" y="3024833"/>
                <a:ext cx="1976182" cy="730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24859" y="5564258"/>
                <a:ext cx="14568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DA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DA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𝒄𝒎</m:t>
                      </m:r>
                    </m:oMath>
                  </m:oMathPara>
                </a14:m>
                <a:endParaRPr lang="en-US" sz="2800" b="1">
                  <a:solidFill>
                    <a:srgbClr val="DA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859" y="5564258"/>
                <a:ext cx="145687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92108" y="2003923"/>
                <a:ext cx="2873864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𝒄𝒐𝒔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𝜽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i-LK" sz="2400" b="1" i="1" smtClean="0">
                              <a:effectLst/>
                              <a:latin typeface="Cambria Math" panose="02040503050406030204" pitchFamily="18" charset="0"/>
                            </a:rPr>
                            <m:t>බද්ධ</m:t>
                          </m:r>
                          <m:r>
                            <a:rPr lang="si-LK" sz="2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 </m:t>
                          </m:r>
                          <m:r>
                            <a:rPr lang="si-LK" sz="2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පාදය</m:t>
                          </m:r>
                        </m:num>
                        <m:den>
                          <m:r>
                            <a:rPr lang="si-LK" sz="2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කර්ණය</m:t>
                          </m:r>
                        </m:den>
                      </m:f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108" y="2003923"/>
                <a:ext cx="2873864" cy="785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07975" y="4876088"/>
                <a:ext cx="1690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975" y="4876088"/>
                <a:ext cx="1690254" cy="461665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2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9" y="465597"/>
            <a:ext cx="737087" cy="70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84354" y="609495"/>
                <a:ext cx="7158252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0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000C0"/>
                    </a:solidFill>
                  </a:rPr>
                  <a:t>  </a:t>
                </a:r>
                <a:r>
                  <a:rPr lang="si-LK" sz="2400" b="1" smtClean="0">
                    <a:solidFill>
                      <a:srgbClr val="0000C0"/>
                    </a:solidFill>
                  </a:rPr>
                  <a:t>වර</a:t>
                </a:r>
                <a:r>
                  <a:rPr lang="si-LK" sz="2400" b="1" dirty="0">
                    <a:solidFill>
                      <a:srgbClr val="0000C0"/>
                    </a:solidFill>
                  </a:rPr>
                  <a:t>්ගජ ප්‍රකාශනයේ එක් සාධකයක</a:t>
                </a:r>
                <a:r>
                  <a:rPr lang="si-LK" sz="2400" b="1">
                    <a:solidFill>
                      <a:srgbClr val="0000C0"/>
                    </a:solidFill>
                  </a:rPr>
                  <a:t>්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b="1" smtClean="0">
                    <a:solidFill>
                      <a:srgbClr val="0000C0"/>
                    </a:solidFill>
                  </a:rPr>
                  <a:t> </a:t>
                </a:r>
                <a:r>
                  <a:rPr lang="si-LK" sz="2400" b="1" dirty="0">
                    <a:solidFill>
                      <a:srgbClr val="0000C0"/>
                    </a:solidFill>
                  </a:rPr>
                  <a:t>වේ</a:t>
                </a:r>
                <a:r>
                  <a:rPr lang="si-LK" sz="2400" b="1">
                    <a:solidFill>
                      <a:srgbClr val="0000C0"/>
                    </a:solidFill>
                  </a:rPr>
                  <a:t>. </a:t>
                </a:r>
                <a:r>
                  <a:rPr lang="si-LK" sz="2400" b="1" smtClean="0">
                    <a:solidFill>
                      <a:srgbClr val="0000C0"/>
                    </a:solidFill>
                  </a:rPr>
                  <a:t>අනෙක් සාධකය ස</a:t>
                </a:r>
                <a:r>
                  <a:rPr lang="si-LK" sz="2400" b="1" dirty="0">
                    <a:solidFill>
                      <a:srgbClr val="0000C0"/>
                    </a:solidFill>
                  </a:rPr>
                  <a:t>ොයන්න.</a:t>
                </a:r>
                <a:endParaRPr lang="en-US" sz="2400" b="1" dirty="0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54" y="609495"/>
                <a:ext cx="7158252" cy="839332"/>
              </a:xfrm>
              <a:prstGeom prst="rect">
                <a:avLst/>
              </a:prstGeom>
              <a:blipFill>
                <a:blip r:embed="rId3"/>
                <a:stretch>
                  <a:fillRect t="-434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026113" y="3244334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smtClean="0"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 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37691" y="2582844"/>
                <a:ext cx="2110962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𝟒</m:t>
                    </m:r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/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691" y="2582844"/>
                <a:ext cx="2110962" cy="4700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75056" y="2587011"/>
                <a:ext cx="17423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smtClean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056" y="2587011"/>
                <a:ext cx="174233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960393" y="2587011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smtClean="0">
                <a:solidFill>
                  <a:srgbClr val="C00000"/>
                </a:solidFill>
              </a:rPr>
              <a:t>(            )</a:t>
            </a:r>
            <a:endParaRPr lang="en-US" sz="2400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67104" y="2601542"/>
                <a:ext cx="6158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𝒙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104" y="2601542"/>
                <a:ext cx="61587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429384" y="2596699"/>
                <a:ext cx="7425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+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𝟏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4" y="2596699"/>
                <a:ext cx="74251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27710" y="3886192"/>
                <a:ext cx="16180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i-LK" sz="2400" b="1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𝟑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+ 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𝟏</m:t>
                    </m:r>
                  </m:oMath>
                </a14:m>
                <a:r>
                  <a:rPr lang="si-LK" sz="2400" b="1" smtClean="0">
                    <a:solidFill>
                      <a:srgbClr val="C00000"/>
                    </a:solidFill>
                  </a:rPr>
                  <a:t>)</a:t>
                </a:r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710" y="3886192"/>
                <a:ext cx="1618045" cy="461665"/>
              </a:xfrm>
              <a:prstGeom prst="rect">
                <a:avLst/>
              </a:prstGeom>
              <a:blipFill>
                <a:blip r:embed="rId8"/>
                <a:stretch>
                  <a:fillRect l="-563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663794" y="3898022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/>
              <a:t>අනෙක් සාධකය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58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  <p:bldP spid="11" grpId="0"/>
      <p:bldP spid="8" grpId="0"/>
    </p:bldLst>
  </p:timing>
</p:sld>
</file>

<file path=ppt/theme/theme1.xml><?xml version="1.0" encoding="utf-8"?>
<a:theme xmlns:a="http://schemas.openxmlformats.org/drawingml/2006/main" name="MathsPaper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MathsPaper-1</Template>
  <TotalTime>2213</TotalTime>
  <Words>3892</Words>
  <Application>Microsoft Office PowerPoint</Application>
  <PresentationFormat>On-screen Show (4:3)</PresentationFormat>
  <Paragraphs>467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Cambria Math</vt:lpstr>
      <vt:lpstr>FMBindumathi</vt:lpstr>
      <vt:lpstr>Iskoola Pota</vt:lpstr>
      <vt:lpstr>Times New Roman</vt:lpstr>
      <vt:lpstr>Wingdings</vt:lpstr>
      <vt:lpstr>Wingdings 3</vt:lpstr>
      <vt:lpstr>MathsPaper-1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DSCW</cp:lastModifiedBy>
  <cp:revision>423</cp:revision>
  <dcterms:created xsi:type="dcterms:W3CDTF">2019-08-07T03:20:36Z</dcterms:created>
  <dcterms:modified xsi:type="dcterms:W3CDTF">2019-11-01T22:59:43Z</dcterms:modified>
</cp:coreProperties>
</file>